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GoBack"/>
    <w:bookmarkEnd w:id="0"/>
    <w:p w14:paraId="7FD9E555" w14:textId="77777777" w:rsidR="00A064C2" w:rsidRDefault="00A064C2" w:rsidP="00A064C2">
      <w:pPr>
        <w:pStyle w:val="vvvstandaard"/>
      </w:pPr>
      <w:r>
        <w:rPr>
          <w:noProof/>
        </w:rPr>
        <mc:AlternateContent>
          <mc:Choice Requires="wps">
            <w:drawing>
              <wp:anchor distT="0" distB="0" distL="114300" distR="114300" simplePos="0" relativeHeight="251658241" behindDoc="0" locked="0" layoutInCell="1" allowOverlap="1" wp14:anchorId="3F1C6A13" wp14:editId="401E28AE">
                <wp:simplePos x="0" y="0"/>
                <wp:positionH relativeFrom="leftMargin">
                  <wp:posOffset>442595</wp:posOffset>
                </wp:positionH>
                <wp:positionV relativeFrom="topMargin">
                  <wp:posOffset>212725</wp:posOffset>
                </wp:positionV>
                <wp:extent cx="4871085" cy="2119630"/>
                <wp:effectExtent l="4445" t="3175" r="1270" b="1270"/>
                <wp:wrapNone/>
                <wp:docPr id="44"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71085" cy="21196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1F855F2" w14:textId="77777777" w:rsidR="00A064C2" w:rsidRDefault="00A064C2" w:rsidP="00A064C2">
                            <w:pPr>
                              <w:pStyle w:val="TitelRapportageLiggendVVV"/>
                            </w:pPr>
                          </w:p>
                          <w:sdt>
                            <w:sdtPr>
                              <w:rPr>
                                <w:color w:val="D565D2" w:themeColor="accent1" w:themeTint="99"/>
                                <w:sz w:val="56"/>
                                <w:szCs w:val="56"/>
                              </w:rPr>
                              <w:alias w:val="Onderwerp."/>
                              <w:tag w:val="VerbondOnderwerp"/>
                              <w:id w:val="122738763"/>
                              <w:placeholder>
                                <w:docPart w:val="766754B5AB0A4A309AE3C708831BD882"/>
                              </w:placeholder>
                              <w:dataBinding w:prefixMappings="xmlns:ns0='http://schemas.microsoft.com/office/2006/metadata/properties' xmlns:ns1='http://www.w3.org/2001/XMLSchema-instance' xmlns:ns2='http://schemas.microsoft.com/office/infopath/2007/PartnerControls' xmlns:ns3='2f946db7-5b91-4dca-a061-2794fba10647' xmlns:ns4='9a05ee57-1d55-47ba-b361-2162d0f1b7c1' xmlns:ns5='a172fef1-6015-4b38-98d7-982327efe194' " w:xpath="/ns0:properties[1]/documentManagement[1]/ns3:VerbondOnderwerp[1]" w:storeItemID="{4294B556-882A-4920-B46F-FC89C40256E2}"/>
                              <w:text w:multiLine="1"/>
                            </w:sdtPr>
                            <w:sdtEndPr/>
                            <w:sdtContent>
                              <w:p w14:paraId="3F05F3AA" w14:textId="7C13A1B9" w:rsidR="00A064C2" w:rsidRPr="005A43C3" w:rsidRDefault="006C324D" w:rsidP="00A064C2">
                                <w:pPr>
                                  <w:pStyle w:val="SubtitelRapportageVVV"/>
                                  <w:rPr>
                                    <w:sz w:val="56"/>
                                    <w:szCs w:val="56"/>
                                  </w:rPr>
                                </w:pPr>
                                <w:proofErr w:type="spellStart"/>
                                <w:r>
                                  <w:rPr>
                                    <w:color w:val="D565D2" w:themeColor="accent1" w:themeTint="99"/>
                                    <w:sz w:val="56"/>
                                    <w:szCs w:val="56"/>
                                  </w:rPr>
                                  <w:t>Ethisch</w:t>
                                </w:r>
                                <w:proofErr w:type="spellEnd"/>
                                <w:r>
                                  <w:rPr>
                                    <w:color w:val="D565D2" w:themeColor="accent1" w:themeTint="99"/>
                                    <w:sz w:val="56"/>
                                    <w:szCs w:val="56"/>
                                  </w:rPr>
                                  <w:t xml:space="preserve"> Kader</w:t>
                                </w:r>
                              </w:p>
                            </w:sdtContent>
                          </w:sdt>
                          <w:sdt>
                            <w:sdtPr>
                              <w:alias w:val="Rapportageperiode"/>
                              <w:tag w:val="VerbondRapportageperiode"/>
                              <w:id w:val="-738092493"/>
                              <w:placeholder>
                                <w:docPart w:val="7A085D887E0942BDA72F8E9F23DAD92A"/>
                              </w:placeholder>
                              <w:showingPlcHdr/>
                              <w:dataBinding w:prefixMappings="xmlns:ns0='http://schemas.microsoft.com/office/2006/metadata/properties' xmlns:ns1='http://www.w3.org/2001/XMLSchema-instance' xmlns:ns2='http://schemas.microsoft.com/office/infopath/2007/PartnerControls' xmlns:ns3='2f946db7-5b91-4dca-a061-2794fba10647' xmlns:ns4='9a05ee57-1d55-47ba-b361-2162d0f1b7c1' xmlns:ns5='a172fef1-6015-4b38-98d7-982327efe194' " w:xpath="/ns0:properties[1]/documentManagement[1]/ns3:VerbondRapportageperiode[1]" w:storeItemID="{4294B556-882A-4920-B46F-FC89C40256E2}"/>
                              <w:text/>
                            </w:sdtPr>
                            <w:sdtEndPr/>
                            <w:sdtContent>
                              <w:p w14:paraId="626196EC" w14:textId="4B85EA73" w:rsidR="00A064C2" w:rsidRDefault="00B6495E" w:rsidP="00A064C2">
                                <w:pPr>
                                  <w:pStyle w:val="SubtitelRapportageVVV"/>
                                </w:pPr>
                                <w:r>
                                  <w:t xml:space="preserve"> </w:t>
                                </w:r>
                              </w:p>
                            </w:sdtContent>
                          </w:sdt>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http://schemas.microsoft.com/office/word/2018/wordml" xmlns:w16cex="http://schemas.microsoft.com/office/word/2018/wordml/cex">
            <w:pict>
              <v:shapetype w14:anchorId="3F1C6A13" id="_x0000_t202" coordsize="21600,21600" o:spt="202" path="m,l,21600r21600,l21600,xe">
                <v:stroke joinstyle="miter"/>
                <v:path gradientshapeok="t" o:connecttype="rect"/>
              </v:shapetype>
              <v:shape id="Text Box 8" o:spid="_x0000_s1026" type="#_x0000_t202" style="position:absolute;left:0;text-align:left;margin-left:34.85pt;margin-top:16.75pt;width:383.55pt;height:166.9pt;z-index:251658241;visibility:visible;mso-wrap-style:square;mso-width-percent:0;mso-height-percent:0;mso-wrap-distance-left:9pt;mso-wrap-distance-top:0;mso-wrap-distance-right:9pt;mso-wrap-distance-bottom:0;mso-position-horizontal:absolute;mso-position-horizontal-relative:left-margin-area;mso-position-vertical:absolute;mso-position-vertical-relative:top-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eYeo9AEAAMgDAAAOAAAAZHJzL2Uyb0RvYy54bWysU9tu2zAMfR+wfxD0vjjO3DY14hRdiw4D&#10;ugvQ7gMYWY6F2aJGKbGzrx8lp1m2vQ17EcSLDg8PqdXN2Hdir8kbtJXMZ3MptFVYG7ut5NfnhzdL&#10;KXwAW0OHVlfyoL28Wb9+tRpcqRfYYldrEgxifTm4SrYhuDLLvGp1D36GTlsONkg9BDZpm9UEA6P3&#10;XbaYzy+zAal2hEp7z977KSjXCb9ptAqfm8brILpKMreQTkrnJp7ZegXllsC1Rh1pwD+w6MFYLnqC&#10;uocAYkfmL6jeKEKPTZgp7DNsGqN06oG7yed/dPPUgtOpFxbHu5NM/v/Bqk/7LyRMXcmikMJCzzN6&#10;1mMQ73AUyyjP4HzJWU+O88LIbh5zatW7R1TfvLB414Ld6lsiHFoNNdPL48vs7OmE4yPIZviINZeB&#10;XcAENDbUR+1YDcHoPKbDaTSRimJnsbzK58sLKRTHFnl+ffk2DS+D8uW5Ix/ea+xFvFSSePYJHvaP&#10;PkQ6UL6kxGoWH0zXpfl39jcHJ0ZPoh8ZT9zDuBmPcmywPnAjhNM68frzpUX6IcXAq1RJ/30HpKXo&#10;PlgW4zovirh7ySgurhZs0Hlkcx4BqxiqkkGK6XoXpn3dOTLblitN8lu8ZQEbk1qLSk+sjrx5XVLH&#10;x9WO+3hup6xfH3D9EwAA//8DAFBLAwQUAAYACAAAACEAB58/AN4AAAAJAQAADwAAAGRycy9kb3du&#10;cmV2LnhtbEyPwU7DMBBE70j8g7VI3KgNoWkb4lQIxBXUFir15sbbJCJeR7HbhL/v9kSPOzOafZMv&#10;R9eKE/ah8aThcaJAIJXeNlRp+N58PMxBhGjImtYTavjDAMvi9iY3mfUDrfC0jpXgEgqZ0VDH2GVS&#10;hrJGZ8LEd0jsHXzvTOSzr6TtzcDlrpVPSqXSmYb4Q206fKux/F0fnYafz8Nu+6y+qnc37QY/Kklu&#10;IbW+vxtfX0BEHON/GC74jA4FM+39kWwQrYZ0MeOkhiSZgmB/nqQ8Zc9COktAFrm8XlCcAQAA//8D&#10;AFBLAQItABQABgAIAAAAIQC2gziS/gAAAOEBAAATAAAAAAAAAAAAAAAAAAAAAABbQ29udGVudF9U&#10;eXBlc10ueG1sUEsBAi0AFAAGAAgAAAAhADj9If/WAAAAlAEAAAsAAAAAAAAAAAAAAAAALwEAAF9y&#10;ZWxzLy5yZWxzUEsBAi0AFAAGAAgAAAAhABt5h6j0AQAAyAMAAA4AAAAAAAAAAAAAAAAALgIAAGRy&#10;cy9lMm9Eb2MueG1sUEsBAi0AFAAGAAgAAAAhAAefPwDeAAAACQEAAA8AAAAAAAAAAAAAAAAATgQA&#10;AGRycy9kb3ducmV2LnhtbFBLBQYAAAAABAAEAPMAAABZBQAAAAA=&#10;" filled="f" stroked="f">
                <v:textbox>
                  <w:txbxContent>
                    <w:p w14:paraId="51F855F2" w14:textId="77777777" w:rsidR="00A064C2" w:rsidRDefault="00A064C2" w:rsidP="00A064C2">
                      <w:pPr>
                        <w:pStyle w:val="TitelRapportageLiggendVVV"/>
                      </w:pPr>
                    </w:p>
                    <w:sdt>
                      <w:sdtPr>
                        <w:rPr>
                          <w:color w:val="D565D2" w:themeColor="accent1" w:themeTint="99"/>
                          <w:sz w:val="56"/>
                          <w:szCs w:val="56"/>
                        </w:rPr>
                        <w:alias w:val="Onderwerp."/>
                        <w:tag w:val="VerbondOnderwerp"/>
                        <w:id w:val="122738763"/>
                        <w:placeholder>
                          <w:docPart w:val="766754B5AB0A4A309AE3C708831BD882"/>
                        </w:placeholder>
                        <w:dataBinding w:prefixMappings="xmlns:ns0='http://schemas.microsoft.com/office/2006/metadata/properties' xmlns:ns1='http://www.w3.org/2001/XMLSchema-instance' xmlns:ns2='http://schemas.microsoft.com/office/infopath/2007/PartnerControls' xmlns:ns3='2f946db7-5b91-4dca-a061-2794fba10647' xmlns:ns4='9a05ee57-1d55-47ba-b361-2162d0f1b7c1' xmlns:ns5='a172fef1-6015-4b38-98d7-982327efe194' " w:xpath="/ns0:properties[1]/documentManagement[1]/ns3:VerbondOnderwerp[1]" w:storeItemID="{4294B556-882A-4920-B46F-FC89C40256E2}"/>
                        <w:text w:multiLine="1"/>
                      </w:sdtPr>
                      <w:sdtContent>
                        <w:p w14:paraId="3F05F3AA" w14:textId="7C13A1B9" w:rsidR="00A064C2" w:rsidRPr="005A43C3" w:rsidRDefault="006C324D" w:rsidP="00A064C2">
                          <w:pPr>
                            <w:pStyle w:val="SubtitelRapportageVVV"/>
                            <w:rPr>
                              <w:sz w:val="56"/>
                              <w:szCs w:val="56"/>
                            </w:rPr>
                          </w:pPr>
                          <w:proofErr w:type="spellStart"/>
                          <w:r>
                            <w:rPr>
                              <w:color w:val="D565D2" w:themeColor="accent1" w:themeTint="99"/>
                              <w:sz w:val="56"/>
                              <w:szCs w:val="56"/>
                            </w:rPr>
                            <w:t>Ethisch</w:t>
                          </w:r>
                          <w:proofErr w:type="spellEnd"/>
                          <w:r>
                            <w:rPr>
                              <w:color w:val="D565D2" w:themeColor="accent1" w:themeTint="99"/>
                              <w:sz w:val="56"/>
                              <w:szCs w:val="56"/>
                            </w:rPr>
                            <w:t xml:space="preserve"> Kader</w:t>
                          </w:r>
                        </w:p>
                      </w:sdtContent>
                    </w:sdt>
                    <w:sdt>
                      <w:sdtPr>
                        <w:alias w:val="Rapportageperiode"/>
                        <w:tag w:val="VerbondRapportageperiode"/>
                        <w:id w:val="-738092493"/>
                        <w:placeholder>
                          <w:docPart w:val="7A085D887E0942BDA72F8E9F23DAD92A"/>
                        </w:placeholder>
                        <w:showingPlcHdr/>
                        <w:dataBinding w:prefixMappings="xmlns:ns0='http://schemas.microsoft.com/office/2006/metadata/properties' xmlns:ns1='http://www.w3.org/2001/XMLSchema-instance' xmlns:ns2='http://schemas.microsoft.com/office/infopath/2007/PartnerControls' xmlns:ns3='2f946db7-5b91-4dca-a061-2794fba10647' xmlns:ns4='9a05ee57-1d55-47ba-b361-2162d0f1b7c1' xmlns:ns5='a172fef1-6015-4b38-98d7-982327efe194' " w:xpath="/ns0:properties[1]/documentManagement[1]/ns3:VerbondRapportageperiode[1]" w:storeItemID="{4294B556-882A-4920-B46F-FC89C40256E2}"/>
                        <w:text/>
                      </w:sdtPr>
                      <w:sdtContent>
                        <w:p w14:paraId="626196EC" w14:textId="4B85EA73" w:rsidR="00A064C2" w:rsidRDefault="00B6495E" w:rsidP="00A064C2">
                          <w:pPr>
                            <w:pStyle w:val="SubtitelRapportageVVV"/>
                          </w:pPr>
                          <w:r>
                            <w:t xml:space="preserve"> </w:t>
                          </w:r>
                        </w:p>
                      </w:sdtContent>
                    </w:sdt>
                  </w:txbxContent>
                </v:textbox>
                <w10:wrap anchorx="margin" anchory="margin"/>
              </v:shape>
            </w:pict>
          </mc:Fallback>
        </mc:AlternateContent>
      </w:r>
      <w:r>
        <w:rPr>
          <w:noProof/>
        </w:rPr>
        <mc:AlternateContent>
          <mc:Choice Requires="wps">
            <w:drawing>
              <wp:anchor distT="0" distB="0" distL="114300" distR="114300" simplePos="0" relativeHeight="251658240" behindDoc="0" locked="0" layoutInCell="1" allowOverlap="1" wp14:anchorId="600B6384" wp14:editId="278C5336">
                <wp:simplePos x="0" y="0"/>
                <wp:positionH relativeFrom="leftMargin">
                  <wp:posOffset>417830</wp:posOffset>
                </wp:positionH>
                <wp:positionV relativeFrom="topMargin">
                  <wp:posOffset>2610485</wp:posOffset>
                </wp:positionV>
                <wp:extent cx="6757035" cy="1760220"/>
                <wp:effectExtent l="0" t="0" r="0" b="0"/>
                <wp:wrapNone/>
                <wp:docPr id="4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757035" cy="1760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sdt>
                            <w:sdtPr>
                              <w:alias w:val="Subonderwerp"/>
                              <w:tag w:val="VerbondSubonderwerp"/>
                              <w:id w:val="-1069041949"/>
                              <w:showingPlcHdr/>
                              <w:dataBinding w:prefixMappings="xmlns:ns0='http://schemas.microsoft.com/office/2006/metadata/properties' xmlns:ns1='http://www.w3.org/2001/XMLSchema-instance' xmlns:ns2='http://schemas.microsoft.com/office/infopath/2007/PartnerControls' xmlns:ns3='2f946db7-5b91-4dca-a061-2794fba10647' xmlns:ns4='9a05ee57-1d55-47ba-b361-2162d0f1b7c1' xmlns:ns5='a172fef1-6015-4b38-98d7-982327efe194' " w:xpath="/ns0:properties[1]/documentManagement[1]/ns3:VerbondSubonderwerp[1]" w:storeItemID="{4294B556-882A-4920-B46F-FC89C40256E2}"/>
                              <w:text w:multiLine="1"/>
                            </w:sdtPr>
                            <w:sdtEndPr/>
                            <w:sdtContent>
                              <w:p w14:paraId="5D469F5C" w14:textId="1CAA7924" w:rsidR="00A064C2" w:rsidRPr="007539BF" w:rsidRDefault="00662361" w:rsidP="00A064C2">
                                <w:pPr>
                                  <w:pStyle w:val="WitteTitelRapportageVVV"/>
                                </w:pPr>
                                <w:r>
                                  <w:t xml:space="preserve">     </w:t>
                                </w:r>
                              </w:p>
                            </w:sdtContent>
                          </w:sdt>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http://schemas.microsoft.com/office/word/2018/wordml" xmlns:w16cex="http://schemas.microsoft.com/office/word/2018/wordml/cex">
            <w:pict>
              <v:shape w14:anchorId="600B6384" id="Text Box 2" o:spid="_x0000_s1027" type="#_x0000_t202" style="position:absolute;left:0;text-align:left;margin-left:32.9pt;margin-top:205.55pt;width:532.05pt;height:138.6pt;z-index:251658240;visibility:visible;mso-wrap-style:square;mso-width-percent:0;mso-height-percent:0;mso-wrap-distance-left:9pt;mso-wrap-distance-top:0;mso-wrap-distance-right:9pt;mso-wrap-distance-bottom:0;mso-position-horizontal:absolute;mso-position-horizontal-relative:left-margin-area;mso-position-vertical:absolute;mso-position-vertical-relative:top-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B3d79wEAAM8DAAAOAAAAZHJzL2Uyb0RvYy54bWysU9tu2zAMfR+wfxD0vthJc9mMOEXXosOA&#10;7gK0+wBGlmNhtqhRSuzs60fJaZptb8NeBImkjs45pNbXQ9eKgyZv0JZyOsml0FZhZeyulN+e7t+8&#10;lcIHsBW0aHUpj9rL683rV+veFXqGDbaVJsEg1he9K2UTgiuyzKtGd+An6LTlZI3UQeAj7bKKoGf0&#10;rs1meb7MeqTKESrtPUfvxqTcJPy61ip8qWuvg2hLydxCWimt27hmmzUUOwLXGHWiAf/AogNj+dEz&#10;1B0EEHsyf0F1RhF6rMNEYZdhXRulkwZWM83/UPPYgNNJC5vj3dkm//9g1efDVxKmKuX8SgoLHffo&#10;SQ9BvMdBzKI9vfMFVz06rgsDh7nNSap3D6i+e2HxtgG70zdE2DcaKqY3jTezi6sjjo8g2/4TVvwM&#10;7AMmoKGmLnrHbghG5zYdz62JVBQHl6vFKr9aSKE4N10t89ksNS+D4vm6Ix8+aOxE3JSSuPcJHg4P&#10;PkQ6UDyXxNcs3pu2Tf1v7W8BLoyRRD8yHrmHYTsko5K2KG2L1ZH1EI5Txb+ANw3STyl6nqhS+h97&#10;IC1F+9GyJ++m83kcwXSYL1YsQNBlZnuZAasYqpRBinF7G8ax3Tsyu4ZfGrtg8YZ9rE1S+MLqRJ+n&#10;Jgk/TXgcy8tzqnr5h5tfAAAA//8DAFBLAwQUAAYACAAAACEAI/Qaed8AAAALAQAADwAAAGRycy9k&#10;b3ducmV2LnhtbEyPzU7DMBCE70i8g7VI3Kjt0lZJyKZCIK4gyo/EzY23SUS8jmK3CW+Pe4LjaEYz&#10;35Tb2fXiRGPoPCPohQJBXHvbcYPw/vZ0k4EI0bA1vWdC+KEA2+ryojSF9RO/0mkXG5FKOBQGoY1x&#10;KKQMdUvOhIUfiJN38KMzMcmxkXY0Uyp3vVwqtZHOdJwWWjPQQ0v19+7oED6eD1+fK/XSPLr1MPlZ&#10;SXa5RLy+mu/vQESa418YzvgJHarEtPdHtkH0CJt1Io8IK601iHNAL/McxD5ZWXYLsirl/w/VLwAA&#10;AP//AwBQSwECLQAUAAYACAAAACEAtoM4kv4AAADhAQAAEwAAAAAAAAAAAAAAAAAAAAAAW0NvbnRl&#10;bnRfVHlwZXNdLnhtbFBLAQItABQABgAIAAAAIQA4/SH/1gAAAJQBAAALAAAAAAAAAAAAAAAAAC8B&#10;AABfcmVscy8ucmVsc1BLAQItABQABgAIAAAAIQAaB3d79wEAAM8DAAAOAAAAAAAAAAAAAAAAAC4C&#10;AABkcnMvZTJvRG9jLnhtbFBLAQItABQABgAIAAAAIQAj9Bp53wAAAAsBAAAPAAAAAAAAAAAAAAAA&#10;AFEEAABkcnMvZG93bnJldi54bWxQSwUGAAAAAAQABADzAAAAXQUAAAAA&#10;" filled="f" stroked="f">
                <v:textbox>
                  <w:txbxContent>
                    <w:sdt>
                      <w:sdtPr>
                        <w:alias w:val="Subonderwerp"/>
                        <w:tag w:val="VerbondSubonderwerp"/>
                        <w:id w:val="-1069041949"/>
                        <w:showingPlcHdr/>
                        <w:dataBinding w:prefixMappings="xmlns:ns0='http://schemas.microsoft.com/office/2006/metadata/properties' xmlns:ns1='http://www.w3.org/2001/XMLSchema-instance' xmlns:ns2='http://schemas.microsoft.com/office/infopath/2007/PartnerControls' xmlns:ns3='2f946db7-5b91-4dca-a061-2794fba10647' xmlns:ns4='9a05ee57-1d55-47ba-b361-2162d0f1b7c1' xmlns:ns5='a172fef1-6015-4b38-98d7-982327efe194' " w:xpath="/ns0:properties[1]/documentManagement[1]/ns3:VerbondSubonderwerp[1]" w:storeItemID="{4294B556-882A-4920-B46F-FC89C40256E2}"/>
                        <w:text w:multiLine="1"/>
                      </w:sdtPr>
                      <w:sdtContent>
                        <w:p w14:paraId="5D469F5C" w14:textId="1CAA7924" w:rsidR="00A064C2" w:rsidRPr="007539BF" w:rsidRDefault="00662361" w:rsidP="00A064C2">
                          <w:pPr>
                            <w:pStyle w:val="WitteTitelRapportageVVV"/>
                          </w:pPr>
                          <w:r>
                            <w:t xml:space="preserve">     </w:t>
                          </w:r>
                        </w:p>
                      </w:sdtContent>
                    </w:sdt>
                  </w:txbxContent>
                </v:textbox>
                <w10:wrap anchorx="margin" anchory="margin"/>
              </v:shape>
            </w:pict>
          </mc:Fallback>
        </mc:AlternateContent>
      </w:r>
      <w:r w:rsidRPr="00BD6E32">
        <w:br w:type="page"/>
      </w:r>
    </w:p>
    <w:p w14:paraId="653FE35D" w14:textId="77777777" w:rsidR="00A064C2" w:rsidRDefault="00A064C2" w:rsidP="00A064C2">
      <w:pPr>
        <w:tabs>
          <w:tab w:val="clear" w:pos="567"/>
          <w:tab w:val="clear" w:pos="1134"/>
          <w:tab w:val="clear" w:pos="2268"/>
          <w:tab w:val="clear" w:pos="3402"/>
          <w:tab w:val="clear" w:pos="4536"/>
          <w:tab w:val="clear" w:pos="5670"/>
          <w:tab w:val="clear" w:pos="6804"/>
          <w:tab w:val="clear" w:pos="7938"/>
          <w:tab w:val="clear" w:pos="9072"/>
        </w:tabs>
        <w:overflowPunct/>
        <w:autoSpaceDE/>
        <w:autoSpaceDN/>
        <w:adjustRightInd/>
        <w:spacing w:line="276" w:lineRule="auto"/>
        <w:textAlignment w:val="auto"/>
        <w:sectPr w:rsidR="00A064C2" w:rsidSect="00AD7500">
          <w:headerReference w:type="even" r:id="rId14"/>
          <w:headerReference w:type="default" r:id="rId15"/>
          <w:footerReference w:type="even" r:id="rId16"/>
          <w:footerReference w:type="default" r:id="rId17"/>
          <w:headerReference w:type="first" r:id="rId18"/>
          <w:footerReference w:type="first" r:id="rId19"/>
          <w:pgSz w:w="11900" w:h="16840"/>
          <w:pgMar w:top="1701" w:right="1127" w:bottom="1701" w:left="1701" w:header="709" w:footer="709" w:gutter="0"/>
          <w:cols w:space="708"/>
          <w:titlePg/>
        </w:sectPr>
      </w:pPr>
    </w:p>
    <w:p w14:paraId="472AB1E9" w14:textId="7422FC6E" w:rsidR="00A064C2" w:rsidRDefault="00A064C2" w:rsidP="00A064C2">
      <w:pPr>
        <w:pStyle w:val="vvvstandaard"/>
      </w:pPr>
    </w:p>
    <w:p w14:paraId="7D3AF26E" w14:textId="59736A82" w:rsidR="00C97452" w:rsidRDefault="00C97452" w:rsidP="00A064C2">
      <w:pPr>
        <w:pStyle w:val="vvvstandaard"/>
      </w:pPr>
    </w:p>
    <w:p w14:paraId="3BC9E381" w14:textId="0A988DA1" w:rsidR="00C97452" w:rsidRDefault="00C97452" w:rsidP="00C97452">
      <w:pPr>
        <w:pStyle w:val="HoofstukGeenNiveauRapportageVVV"/>
      </w:pPr>
      <w:r>
        <w:t>Ethisch Kader</w:t>
      </w:r>
    </w:p>
    <w:p w14:paraId="5E41CE40" w14:textId="1D925374" w:rsidR="002D2CA4" w:rsidRDefault="002D2CA4" w:rsidP="00A064C2">
      <w:pPr>
        <w:pStyle w:val="vvvstandaard"/>
      </w:pPr>
    </w:p>
    <w:p w14:paraId="2EAE0A49" w14:textId="77777777" w:rsidR="002D2CA4" w:rsidRPr="002D2CA4" w:rsidRDefault="002D2CA4" w:rsidP="002D2CA4">
      <w:pPr>
        <w:pStyle w:val="vvvstandaard"/>
        <w:spacing w:line="276" w:lineRule="auto"/>
      </w:pPr>
      <w:r w:rsidRPr="002D2CA4">
        <w:t xml:space="preserve">Dit is een ethisch kader voor datagedreven besluitvorming bij verzekeraars die lid zijn van het Verbond van Verzekeraars. Het geeft weer waar verzekeraars voor staan bij het gebruik van kunstmatige intelligentie (AI) en andere datagedreven producten en processen.  Het vormt een bovenwettelijk uitgangspunt bij de inzet van moderne technieken: als een bepaalde techniek wettelijk toegestaan is, doch strijdig met deze principes, zullen verzekeraars deze niet toepassen. Het kader is gebaseerd op de aanbevelingen van de </w:t>
      </w:r>
      <w:hyperlink r:id="rId20" w:history="1">
        <w:r w:rsidRPr="002D2CA4">
          <w:rPr>
            <w:rStyle w:val="Hyperlink"/>
          </w:rPr>
          <w:t xml:space="preserve">High-Level Expert Group on </w:t>
        </w:r>
        <w:proofErr w:type="spellStart"/>
        <w:r w:rsidRPr="002D2CA4">
          <w:rPr>
            <w:rStyle w:val="Hyperlink"/>
          </w:rPr>
          <w:t>Artficial</w:t>
        </w:r>
        <w:proofErr w:type="spellEnd"/>
        <w:r w:rsidRPr="002D2CA4">
          <w:rPr>
            <w:rStyle w:val="Hyperlink"/>
          </w:rPr>
          <w:t xml:space="preserve"> Intelligence</w:t>
        </w:r>
      </w:hyperlink>
      <w:r w:rsidRPr="002D2CA4">
        <w:t xml:space="preserve">. Dit adviesorgaan van de Europese Commissie bepaalde dat er bij ethisch gebruik van AI 7 vereisten voor verantwoorde AI in acht moeten worden genomen:  </w:t>
      </w:r>
    </w:p>
    <w:p w14:paraId="65CD6876" w14:textId="77777777" w:rsidR="002D2CA4" w:rsidRPr="002D2CA4" w:rsidRDefault="002D2CA4" w:rsidP="002D2CA4">
      <w:pPr>
        <w:pStyle w:val="vvvstandaard"/>
        <w:numPr>
          <w:ilvl w:val="0"/>
          <w:numId w:val="3"/>
        </w:numPr>
        <w:spacing w:line="276" w:lineRule="auto"/>
      </w:pPr>
      <w:r w:rsidRPr="002D2CA4">
        <w:t>Menselijke autonomie en controle</w:t>
      </w:r>
    </w:p>
    <w:p w14:paraId="142D5DD2" w14:textId="77777777" w:rsidR="002D2CA4" w:rsidRPr="002D2CA4" w:rsidRDefault="002D2CA4" w:rsidP="002D2CA4">
      <w:pPr>
        <w:pStyle w:val="vvvstandaard"/>
        <w:numPr>
          <w:ilvl w:val="0"/>
          <w:numId w:val="3"/>
        </w:numPr>
        <w:spacing w:line="276" w:lineRule="auto"/>
      </w:pPr>
      <w:r w:rsidRPr="002D2CA4">
        <w:t>Technische robuustheid en veiligheid</w:t>
      </w:r>
    </w:p>
    <w:p w14:paraId="2B750ACC" w14:textId="77777777" w:rsidR="002D2CA4" w:rsidRPr="002D2CA4" w:rsidRDefault="002D2CA4" w:rsidP="002D2CA4">
      <w:pPr>
        <w:pStyle w:val="vvvstandaard"/>
        <w:numPr>
          <w:ilvl w:val="0"/>
          <w:numId w:val="3"/>
        </w:numPr>
        <w:spacing w:line="276" w:lineRule="auto"/>
      </w:pPr>
      <w:r w:rsidRPr="002D2CA4">
        <w:t xml:space="preserve">Privacy en data </w:t>
      </w:r>
      <w:proofErr w:type="spellStart"/>
      <w:r w:rsidRPr="002D2CA4">
        <w:t>governance</w:t>
      </w:r>
      <w:proofErr w:type="spellEnd"/>
    </w:p>
    <w:p w14:paraId="442BEEDA" w14:textId="77777777" w:rsidR="002D2CA4" w:rsidRPr="002D2CA4" w:rsidRDefault="002D2CA4" w:rsidP="002D2CA4">
      <w:pPr>
        <w:pStyle w:val="vvvstandaard"/>
        <w:numPr>
          <w:ilvl w:val="0"/>
          <w:numId w:val="3"/>
        </w:numPr>
        <w:spacing w:line="276" w:lineRule="auto"/>
      </w:pPr>
      <w:r w:rsidRPr="002D2CA4">
        <w:t>Transparantie</w:t>
      </w:r>
    </w:p>
    <w:p w14:paraId="64770A9E" w14:textId="77777777" w:rsidR="002D2CA4" w:rsidRPr="002D2CA4" w:rsidRDefault="002D2CA4" w:rsidP="002D2CA4">
      <w:pPr>
        <w:pStyle w:val="vvvstandaard"/>
        <w:numPr>
          <w:ilvl w:val="0"/>
          <w:numId w:val="3"/>
        </w:numPr>
        <w:spacing w:line="276" w:lineRule="auto"/>
      </w:pPr>
      <w:r w:rsidRPr="002D2CA4">
        <w:t>Diversiteit, non-discriminatie en rechtvaardigheid</w:t>
      </w:r>
    </w:p>
    <w:p w14:paraId="45DF3F0B" w14:textId="77777777" w:rsidR="002D2CA4" w:rsidRPr="002D2CA4" w:rsidRDefault="002D2CA4" w:rsidP="002D2CA4">
      <w:pPr>
        <w:pStyle w:val="vvvstandaard"/>
        <w:numPr>
          <w:ilvl w:val="0"/>
          <w:numId w:val="3"/>
        </w:numPr>
        <w:spacing w:line="276" w:lineRule="auto"/>
      </w:pPr>
      <w:r w:rsidRPr="002D2CA4">
        <w:t>Maatschappelijk welzijn</w:t>
      </w:r>
    </w:p>
    <w:p w14:paraId="20825533" w14:textId="2F212080" w:rsidR="002D2CA4" w:rsidRDefault="002D2CA4" w:rsidP="002D2CA4">
      <w:pPr>
        <w:pStyle w:val="vvvstandaard"/>
        <w:numPr>
          <w:ilvl w:val="0"/>
          <w:numId w:val="3"/>
        </w:numPr>
        <w:spacing w:line="276" w:lineRule="auto"/>
      </w:pPr>
      <w:r w:rsidRPr="002D2CA4">
        <w:t>Verantwoording</w:t>
      </w:r>
    </w:p>
    <w:p w14:paraId="24E89E3A" w14:textId="0B0AD4BD" w:rsidR="00892539" w:rsidRDefault="00892539" w:rsidP="00892539">
      <w:pPr>
        <w:pStyle w:val="vvvstandaard"/>
        <w:spacing w:line="276" w:lineRule="auto"/>
        <w:ind w:left="720"/>
      </w:pPr>
    </w:p>
    <w:p w14:paraId="39901CF2" w14:textId="77777777" w:rsidR="00892539" w:rsidRPr="002D2CA4" w:rsidRDefault="00892539" w:rsidP="00892539">
      <w:pPr>
        <w:pStyle w:val="vvvstandaard"/>
        <w:spacing w:line="276" w:lineRule="auto"/>
        <w:ind w:left="720"/>
      </w:pPr>
    </w:p>
    <w:p w14:paraId="119859B1" w14:textId="44CD392A" w:rsidR="002D2CA4" w:rsidRPr="00B60BAF" w:rsidRDefault="00892539" w:rsidP="002D2CA4">
      <w:pPr>
        <w:pStyle w:val="vvvstandaard"/>
        <w:spacing w:line="276" w:lineRule="auto"/>
      </w:pPr>
      <w:r>
        <w:t xml:space="preserve">In de tabel </w:t>
      </w:r>
      <w:r w:rsidR="002D2CA4" w:rsidRPr="002D2CA4">
        <w:t>is per vereiste een aantal normen voor Nederlandse verzekeraars uitgewerkt, die niet alleen gelden voor AI, maar voor alle moderne, datagedreven besluitvorming die van invloed is op het klantvertrouwen</w:t>
      </w:r>
      <w:r w:rsidR="002D2CA4" w:rsidRPr="002D2CA4">
        <w:rPr>
          <w:vertAlign w:val="superscript"/>
        </w:rPr>
        <w:footnoteReference w:id="2"/>
      </w:r>
      <w:r w:rsidR="002D2CA4" w:rsidRPr="002D2CA4">
        <w:t>. Denk hierbij tenminste aan kernprocessen zoals acceptatiebeleid, premiebepaling, fraudebeleid en claim- of schadebehandeling. Naarmate het (reputatie)risico hoger wordt bij de bewuste toepassing (denk aan pricing, acceptatie, fraude) zal een striktere aantoonbare naleving van het kader meer gewenst zijn. Hetzelfde geldt voor de klant: particuliere consumenten en ZZP’ers verdienen meer bescherming dan grootzakelijke klanten. Dezelfde regels en principes gelden ook bij externe inkoop van data en/of technieken.</w:t>
      </w:r>
    </w:p>
    <w:p w14:paraId="4BF817DA" w14:textId="77777777" w:rsidR="00487AA6" w:rsidRPr="00B60BAF" w:rsidRDefault="00487AA6" w:rsidP="00A064C2">
      <w:pPr>
        <w:pStyle w:val="vvvstandaard"/>
      </w:pPr>
    </w:p>
    <w:p w14:paraId="07B7E8BB" w14:textId="77777777" w:rsidR="00A064C2" w:rsidRDefault="00A064C2" w:rsidP="00A064C2">
      <w:pPr>
        <w:pStyle w:val="vvvstandaard"/>
      </w:pPr>
      <w:r w:rsidRPr="00B60BAF">
        <w:br w:type="page"/>
      </w:r>
    </w:p>
    <w:p w14:paraId="28A8C4C4" w14:textId="77777777" w:rsidR="00487AA6" w:rsidRPr="00B60BAF" w:rsidRDefault="00487AA6" w:rsidP="00A064C2">
      <w:pPr>
        <w:pStyle w:val="vvvstandaard"/>
      </w:pPr>
    </w:p>
    <w:p w14:paraId="3567FBF1" w14:textId="0BAE0C78" w:rsidR="00A064C2" w:rsidRPr="00B60BAF" w:rsidRDefault="00A064C2" w:rsidP="00A064C2">
      <w:pPr>
        <w:pStyle w:val="HoofstukGeenNiveauRapportageVVV"/>
      </w:pPr>
    </w:p>
    <w:tbl>
      <w:tblPr>
        <w:tblStyle w:val="Tabelraster"/>
        <w:tblW w:w="0" w:type="auto"/>
        <w:tblLook w:val="04A0" w:firstRow="1" w:lastRow="0" w:firstColumn="1" w:lastColumn="0" w:noHBand="0" w:noVBand="1"/>
      </w:tblPr>
      <w:tblGrid>
        <w:gridCol w:w="2319"/>
        <w:gridCol w:w="2520"/>
        <w:gridCol w:w="4223"/>
      </w:tblGrid>
      <w:tr w:rsidR="00892539" w:rsidRPr="00892539" w14:paraId="6EC49142" w14:textId="77777777" w:rsidTr="00AD7500">
        <w:trPr>
          <w:tblHeader/>
        </w:trPr>
        <w:tc>
          <w:tcPr>
            <w:tcW w:w="2319" w:type="dxa"/>
          </w:tcPr>
          <w:p w14:paraId="7AD2D5CE" w14:textId="77777777" w:rsidR="00892539" w:rsidRPr="00892539" w:rsidRDefault="00892539" w:rsidP="00892539">
            <w:pPr>
              <w:pStyle w:val="vvvstandaard"/>
              <w:rPr>
                <w:b/>
                <w:bCs/>
              </w:rPr>
            </w:pPr>
            <w:r w:rsidRPr="00892539">
              <w:rPr>
                <w:b/>
                <w:bCs/>
              </w:rPr>
              <w:t>Vereiste voor Verantwoorde AI</w:t>
            </w:r>
          </w:p>
        </w:tc>
        <w:tc>
          <w:tcPr>
            <w:tcW w:w="2520" w:type="dxa"/>
          </w:tcPr>
          <w:p w14:paraId="05613747" w14:textId="77777777" w:rsidR="00892539" w:rsidRPr="00892539" w:rsidRDefault="00892539" w:rsidP="00892539">
            <w:pPr>
              <w:pStyle w:val="vvvstandaard"/>
              <w:rPr>
                <w:b/>
                <w:bCs/>
              </w:rPr>
            </w:pPr>
            <w:r w:rsidRPr="00892539">
              <w:rPr>
                <w:b/>
                <w:bCs/>
              </w:rPr>
              <w:t>Subvereiste</w:t>
            </w:r>
          </w:p>
        </w:tc>
        <w:tc>
          <w:tcPr>
            <w:tcW w:w="4223" w:type="dxa"/>
          </w:tcPr>
          <w:p w14:paraId="7D924095" w14:textId="77777777" w:rsidR="00892539" w:rsidRPr="00892539" w:rsidRDefault="00892539" w:rsidP="00892539">
            <w:pPr>
              <w:pStyle w:val="vvvstandaard"/>
              <w:rPr>
                <w:b/>
                <w:bCs/>
              </w:rPr>
            </w:pPr>
            <w:r w:rsidRPr="00892539">
              <w:rPr>
                <w:b/>
                <w:bCs/>
              </w:rPr>
              <w:t>Norm voor verzekeraars</w:t>
            </w:r>
          </w:p>
        </w:tc>
      </w:tr>
      <w:tr w:rsidR="00892539" w:rsidRPr="00892539" w14:paraId="253AFB7A" w14:textId="77777777" w:rsidTr="00AD7500">
        <w:tc>
          <w:tcPr>
            <w:tcW w:w="2319" w:type="dxa"/>
          </w:tcPr>
          <w:p w14:paraId="06057802" w14:textId="77777777" w:rsidR="00892539" w:rsidRPr="00892539" w:rsidRDefault="00892539" w:rsidP="00892539">
            <w:pPr>
              <w:pStyle w:val="vvvstandaard"/>
            </w:pPr>
            <w:r w:rsidRPr="00892539">
              <w:t>Menselijke autonomie en controle</w:t>
            </w:r>
          </w:p>
        </w:tc>
        <w:tc>
          <w:tcPr>
            <w:tcW w:w="2520" w:type="dxa"/>
          </w:tcPr>
          <w:p w14:paraId="1AD98EEA" w14:textId="77777777" w:rsidR="00892539" w:rsidRPr="00892539" w:rsidRDefault="00892539" w:rsidP="00892539">
            <w:pPr>
              <w:pStyle w:val="vvvstandaard"/>
            </w:pPr>
            <w:r w:rsidRPr="00892539">
              <w:t xml:space="preserve">Inzet van AI </w:t>
            </w:r>
          </w:p>
        </w:tc>
        <w:tc>
          <w:tcPr>
            <w:tcW w:w="4223" w:type="dxa"/>
          </w:tcPr>
          <w:p w14:paraId="274C649A" w14:textId="77777777" w:rsidR="00892539" w:rsidRPr="00892539" w:rsidRDefault="00892539" w:rsidP="00892539">
            <w:pPr>
              <w:pStyle w:val="vvvstandaard"/>
              <w:numPr>
                <w:ilvl w:val="0"/>
                <w:numId w:val="4"/>
              </w:numPr>
              <w:rPr>
                <w:i/>
                <w:iCs/>
              </w:rPr>
            </w:pPr>
            <w:r w:rsidRPr="00892539">
              <w:t>Voordat wij data gedreven toepassingen inzetten, voeren wij (al dan niet in het kader van een PARP proces</w:t>
            </w:r>
            <w:r w:rsidRPr="00892539">
              <w:rPr>
                <w:vertAlign w:val="superscript"/>
              </w:rPr>
              <w:footnoteReference w:id="3"/>
            </w:r>
            <w:r w:rsidRPr="00892539">
              <w:t>) een adequate compliance beoordeling uit, waarbij wij een bewuste keuze maken met betrekking tot geconstateerde risico’s in vergelijking tot meer traditionele technieken en processen.</w:t>
            </w:r>
          </w:p>
          <w:p w14:paraId="38BC2743" w14:textId="77777777" w:rsidR="00892539" w:rsidRPr="00892539" w:rsidRDefault="00892539" w:rsidP="00892539">
            <w:pPr>
              <w:pStyle w:val="vvvstandaard"/>
              <w:numPr>
                <w:ilvl w:val="0"/>
                <w:numId w:val="4"/>
              </w:numPr>
              <w:rPr>
                <w:i/>
                <w:iCs/>
              </w:rPr>
            </w:pPr>
            <w:r w:rsidRPr="00892539">
              <w:t xml:space="preserve">Bij gebruik van data gedreven toepassingen zoals chatbots zullen wij waar nodig vermelden dat de klant met een systeem van doen heeft en niet met een mens, om verwarring of onduidelijkheid hierover te voorkomen. </w:t>
            </w:r>
          </w:p>
        </w:tc>
      </w:tr>
      <w:tr w:rsidR="00892539" w:rsidRPr="00892539" w14:paraId="52640E32" w14:textId="77777777" w:rsidTr="00AD7500">
        <w:tc>
          <w:tcPr>
            <w:tcW w:w="2319" w:type="dxa"/>
          </w:tcPr>
          <w:p w14:paraId="62CE2B65" w14:textId="77777777" w:rsidR="00892539" w:rsidRPr="00892539" w:rsidRDefault="00892539" w:rsidP="00892539">
            <w:pPr>
              <w:pStyle w:val="vvvstandaard"/>
            </w:pPr>
            <w:r w:rsidRPr="00892539">
              <w:t xml:space="preserve">Technische robuustheid en veiligheid </w:t>
            </w:r>
          </w:p>
        </w:tc>
        <w:tc>
          <w:tcPr>
            <w:tcW w:w="2520" w:type="dxa"/>
          </w:tcPr>
          <w:p w14:paraId="1A63A4C0" w14:textId="77777777" w:rsidR="00892539" w:rsidRPr="00892539" w:rsidRDefault="00892539" w:rsidP="00892539">
            <w:pPr>
              <w:pStyle w:val="vvvstandaard"/>
            </w:pPr>
            <w:r w:rsidRPr="00892539">
              <w:t>Cybersecurity</w:t>
            </w:r>
          </w:p>
        </w:tc>
        <w:tc>
          <w:tcPr>
            <w:tcW w:w="4223" w:type="dxa"/>
          </w:tcPr>
          <w:p w14:paraId="7BB4122B" w14:textId="77777777" w:rsidR="00892539" w:rsidRPr="00892539" w:rsidRDefault="00892539" w:rsidP="00892539">
            <w:pPr>
              <w:pStyle w:val="vvvstandaard"/>
              <w:numPr>
                <w:ilvl w:val="0"/>
                <w:numId w:val="4"/>
              </w:numPr>
            </w:pPr>
            <w:r w:rsidRPr="00892539">
              <w:t>Wij zorgen dat ten aanzien van data gedreven toepassingen (inclusief databeheer) passende beveiligingsmaatregelen zijn genomen.</w:t>
            </w:r>
          </w:p>
          <w:p w14:paraId="4629F335" w14:textId="77777777" w:rsidR="00892539" w:rsidRPr="00892539" w:rsidRDefault="00892539" w:rsidP="00892539">
            <w:pPr>
              <w:pStyle w:val="vvvstandaard"/>
              <w:numPr>
                <w:ilvl w:val="0"/>
                <w:numId w:val="4"/>
              </w:numPr>
            </w:pPr>
            <w:r w:rsidRPr="00892539">
              <w:t xml:space="preserve">Wij zorgen dat data gedreven toepassingen technisch veilig en robuust zijn en alleen op basis van duidelijke kaders en onder toezicht ‘zelflerend opereren’. </w:t>
            </w:r>
          </w:p>
        </w:tc>
      </w:tr>
      <w:tr w:rsidR="00892539" w:rsidRPr="00892539" w14:paraId="5DA2FD1A" w14:textId="77777777" w:rsidTr="00AD7500">
        <w:tc>
          <w:tcPr>
            <w:tcW w:w="2319" w:type="dxa"/>
          </w:tcPr>
          <w:p w14:paraId="63817B1D" w14:textId="77777777" w:rsidR="00892539" w:rsidRPr="00892539" w:rsidRDefault="00892539" w:rsidP="00892539">
            <w:pPr>
              <w:pStyle w:val="vvvstandaard"/>
            </w:pPr>
          </w:p>
        </w:tc>
        <w:tc>
          <w:tcPr>
            <w:tcW w:w="2520" w:type="dxa"/>
          </w:tcPr>
          <w:p w14:paraId="795CF766" w14:textId="77777777" w:rsidR="00892539" w:rsidRPr="00892539" w:rsidRDefault="00892539" w:rsidP="00892539">
            <w:pPr>
              <w:pStyle w:val="vvvstandaard"/>
            </w:pPr>
            <w:proofErr w:type="spellStart"/>
            <w:r w:rsidRPr="00892539">
              <w:t>Fall</w:t>
            </w:r>
            <w:proofErr w:type="spellEnd"/>
            <w:r w:rsidRPr="00892539">
              <w:t>-back en algemene veiligheid</w:t>
            </w:r>
          </w:p>
        </w:tc>
        <w:tc>
          <w:tcPr>
            <w:tcW w:w="4223" w:type="dxa"/>
          </w:tcPr>
          <w:p w14:paraId="7E8C0B86" w14:textId="77777777" w:rsidR="00892539" w:rsidRPr="00892539" w:rsidRDefault="00892539" w:rsidP="00892539">
            <w:pPr>
              <w:pStyle w:val="vvvstandaard"/>
              <w:numPr>
                <w:ilvl w:val="0"/>
                <w:numId w:val="4"/>
              </w:numPr>
            </w:pPr>
            <w:r w:rsidRPr="00892539">
              <w:t>Indien een data gedreven toepassing niet (langer) technisch veilig of robuust wordt geacht, zullen wij zo spoedig mogelijk maatregelen treffen om ervoor te zorgen dat de toepassing wel voldoet.</w:t>
            </w:r>
          </w:p>
        </w:tc>
      </w:tr>
      <w:tr w:rsidR="00892539" w:rsidRPr="00892539" w14:paraId="42BCB90B" w14:textId="77777777" w:rsidTr="00AD7500">
        <w:tc>
          <w:tcPr>
            <w:tcW w:w="2319" w:type="dxa"/>
          </w:tcPr>
          <w:p w14:paraId="50D4BE2A" w14:textId="77777777" w:rsidR="00892539" w:rsidRPr="00892539" w:rsidRDefault="00892539" w:rsidP="00892539">
            <w:pPr>
              <w:pStyle w:val="vvvstandaard"/>
            </w:pPr>
          </w:p>
        </w:tc>
        <w:tc>
          <w:tcPr>
            <w:tcW w:w="2520" w:type="dxa"/>
          </w:tcPr>
          <w:p w14:paraId="0C90246F" w14:textId="77777777" w:rsidR="00892539" w:rsidRPr="00892539" w:rsidRDefault="00892539" w:rsidP="00892539">
            <w:pPr>
              <w:pStyle w:val="vvvstandaard"/>
            </w:pPr>
            <w:r w:rsidRPr="00892539">
              <w:t>Betrouwbaarheid</w:t>
            </w:r>
          </w:p>
          <w:p w14:paraId="10D25B44" w14:textId="77777777" w:rsidR="00892539" w:rsidRPr="00892539" w:rsidRDefault="00892539" w:rsidP="00892539">
            <w:pPr>
              <w:pStyle w:val="vvvstandaard"/>
            </w:pPr>
            <w:r w:rsidRPr="00892539">
              <w:t>reproduceerbaarheid</w:t>
            </w:r>
          </w:p>
        </w:tc>
        <w:tc>
          <w:tcPr>
            <w:tcW w:w="4223" w:type="dxa"/>
          </w:tcPr>
          <w:p w14:paraId="7104083B" w14:textId="77777777" w:rsidR="00892539" w:rsidRPr="00892539" w:rsidRDefault="00892539" w:rsidP="00892539">
            <w:pPr>
              <w:pStyle w:val="vvvstandaard"/>
              <w:numPr>
                <w:ilvl w:val="0"/>
                <w:numId w:val="4"/>
              </w:numPr>
            </w:pPr>
            <w:r w:rsidRPr="00892539">
              <w:t xml:space="preserve">Verzekeraars monitoren of gebruikte data gedreven systemen in overeenstemming met vooraf gestelde doelen, doelstellingen en beoogde toepassingen werken. </w:t>
            </w:r>
          </w:p>
        </w:tc>
      </w:tr>
      <w:tr w:rsidR="00892539" w:rsidRPr="00892539" w14:paraId="0A18EA83" w14:textId="77777777" w:rsidTr="00AD7500">
        <w:tc>
          <w:tcPr>
            <w:tcW w:w="2319" w:type="dxa"/>
          </w:tcPr>
          <w:p w14:paraId="5D13AD57" w14:textId="77777777" w:rsidR="00892539" w:rsidRPr="00892539" w:rsidRDefault="00892539" w:rsidP="00892539">
            <w:pPr>
              <w:pStyle w:val="vvvstandaard"/>
            </w:pPr>
          </w:p>
        </w:tc>
        <w:tc>
          <w:tcPr>
            <w:tcW w:w="2520" w:type="dxa"/>
          </w:tcPr>
          <w:p w14:paraId="56EDD458" w14:textId="77777777" w:rsidR="00892539" w:rsidRPr="00892539" w:rsidRDefault="00892539" w:rsidP="00892539">
            <w:pPr>
              <w:pStyle w:val="vvvstandaard"/>
            </w:pPr>
            <w:r w:rsidRPr="00892539">
              <w:t>Kwaliteit en integriteit van data</w:t>
            </w:r>
          </w:p>
        </w:tc>
        <w:tc>
          <w:tcPr>
            <w:tcW w:w="4223" w:type="dxa"/>
          </w:tcPr>
          <w:p w14:paraId="7CF829D4" w14:textId="77777777" w:rsidR="00892539" w:rsidRPr="00892539" w:rsidRDefault="00892539" w:rsidP="00892539">
            <w:pPr>
              <w:pStyle w:val="vvvstandaard"/>
              <w:numPr>
                <w:ilvl w:val="0"/>
                <w:numId w:val="4"/>
              </w:numPr>
            </w:pPr>
            <w:r w:rsidRPr="00892539">
              <w:t>Wij zorgen voor adequate kwaliteit (waaronder evaluatie van de datakwaliteitscriteria: volledigheid, juistheid, tijdigheid, adequaatheid en representativiteit) van (</w:t>
            </w:r>
            <w:proofErr w:type="spellStart"/>
            <w:r w:rsidRPr="00892539">
              <w:t>trainings</w:t>
            </w:r>
            <w:proofErr w:type="spellEnd"/>
            <w:r w:rsidRPr="00892539">
              <w:t xml:space="preserve">)data die gebruikt wordt voor datagedreven toepassingen. </w:t>
            </w:r>
          </w:p>
          <w:p w14:paraId="57699F81" w14:textId="77777777" w:rsidR="00892539" w:rsidRPr="00892539" w:rsidRDefault="00892539" w:rsidP="00892539">
            <w:pPr>
              <w:pStyle w:val="vvvstandaard"/>
              <w:numPr>
                <w:ilvl w:val="0"/>
                <w:numId w:val="4"/>
              </w:numPr>
            </w:pPr>
            <w:r w:rsidRPr="00892539">
              <w:t xml:space="preserve">Bij gebruik van data gedreven toepassingen maken wij een weloverwogen keuze om wel of geen biometrische gegevens, data gegenereerd uit ‘affective computing’, social media data, online (be)zoekgegevens, locatie- en IoT-data te gebruiken en zullen klanten indien </w:t>
            </w:r>
            <w:r w:rsidRPr="00892539">
              <w:lastRenderedPageBreak/>
              <w:t xml:space="preserve">gewenst daarover transparant informeren. </w:t>
            </w:r>
          </w:p>
        </w:tc>
      </w:tr>
      <w:tr w:rsidR="00892539" w:rsidRPr="00892539" w14:paraId="5C232B19" w14:textId="77777777" w:rsidTr="00AD7500">
        <w:tc>
          <w:tcPr>
            <w:tcW w:w="2319" w:type="dxa"/>
          </w:tcPr>
          <w:p w14:paraId="78E96479" w14:textId="77777777" w:rsidR="00892539" w:rsidRPr="00892539" w:rsidRDefault="00892539" w:rsidP="00892539">
            <w:pPr>
              <w:pStyle w:val="vvvstandaard"/>
            </w:pPr>
          </w:p>
        </w:tc>
        <w:tc>
          <w:tcPr>
            <w:tcW w:w="2520" w:type="dxa"/>
          </w:tcPr>
          <w:p w14:paraId="2CC081B3" w14:textId="77777777" w:rsidR="00892539" w:rsidRPr="00892539" w:rsidRDefault="00892539" w:rsidP="00892539">
            <w:pPr>
              <w:pStyle w:val="vvvstandaard"/>
            </w:pPr>
            <w:r w:rsidRPr="00892539">
              <w:t>Toegang tot gegevens</w:t>
            </w:r>
          </w:p>
        </w:tc>
        <w:tc>
          <w:tcPr>
            <w:tcW w:w="4223" w:type="dxa"/>
          </w:tcPr>
          <w:p w14:paraId="703C80B9" w14:textId="77777777" w:rsidR="00892539" w:rsidRPr="00892539" w:rsidRDefault="00892539" w:rsidP="00892539">
            <w:pPr>
              <w:pStyle w:val="vvvstandaard"/>
              <w:numPr>
                <w:ilvl w:val="0"/>
                <w:numId w:val="4"/>
              </w:numPr>
            </w:pPr>
            <w:r w:rsidRPr="00892539">
              <w:t xml:space="preserve">Wij zorgen voor verantwoord beheer van data en waarborging van goede data </w:t>
            </w:r>
            <w:proofErr w:type="spellStart"/>
            <w:r w:rsidRPr="00892539">
              <w:t>governance</w:t>
            </w:r>
            <w:proofErr w:type="spellEnd"/>
            <w:r w:rsidRPr="00892539">
              <w:t>.</w:t>
            </w:r>
          </w:p>
        </w:tc>
      </w:tr>
      <w:tr w:rsidR="00892539" w:rsidRPr="00892539" w14:paraId="6AE3839E" w14:textId="77777777" w:rsidTr="00AD7500">
        <w:tc>
          <w:tcPr>
            <w:tcW w:w="2319" w:type="dxa"/>
          </w:tcPr>
          <w:p w14:paraId="4C393B84" w14:textId="77777777" w:rsidR="00892539" w:rsidRPr="00892539" w:rsidRDefault="00892539" w:rsidP="00892539">
            <w:pPr>
              <w:pStyle w:val="vvvstandaard"/>
              <w:rPr>
                <w:lang w:val="en-US"/>
              </w:rPr>
            </w:pPr>
            <w:r w:rsidRPr="00892539">
              <w:rPr>
                <w:lang w:val="en-US"/>
              </w:rPr>
              <w:t xml:space="preserve">Privacy en </w:t>
            </w:r>
          </w:p>
          <w:p w14:paraId="6F528BEC" w14:textId="2669F0F1" w:rsidR="00892539" w:rsidRPr="00892539" w:rsidRDefault="00892539" w:rsidP="00892539">
            <w:pPr>
              <w:pStyle w:val="vvvstandaard"/>
              <w:rPr>
                <w:lang w:val="en-US"/>
              </w:rPr>
            </w:pPr>
            <w:r w:rsidRPr="00892539">
              <w:rPr>
                <w:lang w:val="en-US"/>
              </w:rPr>
              <w:t>data gove</w:t>
            </w:r>
            <w:r w:rsidR="001D5464">
              <w:rPr>
                <w:lang w:val="en-US"/>
              </w:rPr>
              <w:t>r</w:t>
            </w:r>
            <w:r w:rsidRPr="00892539">
              <w:rPr>
                <w:lang w:val="en-US"/>
              </w:rPr>
              <w:t>nance</w:t>
            </w:r>
          </w:p>
        </w:tc>
        <w:tc>
          <w:tcPr>
            <w:tcW w:w="2520" w:type="dxa"/>
          </w:tcPr>
          <w:p w14:paraId="4CCEBCF1" w14:textId="77777777" w:rsidR="00892539" w:rsidRPr="00892539" w:rsidRDefault="00892539" w:rsidP="00892539">
            <w:pPr>
              <w:pStyle w:val="vvvstandaard"/>
            </w:pPr>
            <w:r w:rsidRPr="00892539">
              <w:t>Respect voor privacy en databescherming</w:t>
            </w:r>
          </w:p>
          <w:p w14:paraId="32334C15" w14:textId="77777777" w:rsidR="00892539" w:rsidRPr="00892539" w:rsidRDefault="00892539" w:rsidP="00892539">
            <w:pPr>
              <w:pStyle w:val="vvvstandaard"/>
            </w:pPr>
          </w:p>
        </w:tc>
        <w:tc>
          <w:tcPr>
            <w:tcW w:w="4223" w:type="dxa"/>
          </w:tcPr>
          <w:p w14:paraId="74FA95FF" w14:textId="77777777" w:rsidR="00892539" w:rsidRPr="00892539" w:rsidRDefault="00892539" w:rsidP="00892539">
            <w:pPr>
              <w:pStyle w:val="vvvstandaard"/>
              <w:numPr>
                <w:ilvl w:val="0"/>
                <w:numId w:val="4"/>
              </w:numPr>
            </w:pPr>
            <w:r w:rsidRPr="00892539">
              <w:t>Bij gebruik van persoonsgegevens voor data gedreven toepassingen werken wij conform de Algemene Verordening Gegevensbescherming (AVG) en de Uitvoeringswet AVG (UAVG) en de Gedragscode Verwerking Persoonsgegevens Verzekeraars.</w:t>
            </w:r>
          </w:p>
          <w:p w14:paraId="4C5945B5" w14:textId="77777777" w:rsidR="00892539" w:rsidRPr="00892539" w:rsidRDefault="00892539" w:rsidP="00892539">
            <w:pPr>
              <w:pStyle w:val="vvvstandaard"/>
              <w:numPr>
                <w:ilvl w:val="0"/>
                <w:numId w:val="4"/>
              </w:numPr>
            </w:pPr>
            <w:r w:rsidRPr="00892539">
              <w:t xml:space="preserve">Voorafgaand aan de inkoop, ontwikkeling en/of ingebruikname van data gedreven toepassingen voeren wij waar dit noodzakelijk blijkt een </w:t>
            </w:r>
            <w:proofErr w:type="spellStart"/>
            <w:r w:rsidRPr="00892539">
              <w:t>gegevensbeschermingseffectbeoordeling</w:t>
            </w:r>
            <w:proofErr w:type="spellEnd"/>
            <w:r w:rsidRPr="00892539">
              <w:t xml:space="preserve"> (een DPIA) uit.</w:t>
            </w:r>
          </w:p>
          <w:p w14:paraId="17D40427" w14:textId="77777777" w:rsidR="00892539" w:rsidRPr="00892539" w:rsidRDefault="00892539" w:rsidP="00892539">
            <w:pPr>
              <w:pStyle w:val="vvvstandaard"/>
              <w:numPr>
                <w:ilvl w:val="0"/>
                <w:numId w:val="4"/>
              </w:numPr>
            </w:pPr>
            <w:r w:rsidRPr="00892539">
              <w:t>Wij kiezen voor data gedreven systemen die zo min mogelijk potentieel gevoelige data of persoonsgegevens verwerken (dataminimalisatie) en/of waarbij de mogelijkheid bestaat om de privacy te vergroten via bijvoorbeeld encryptie, pseudonimisering/anonimisering of aggregatie.</w:t>
            </w:r>
          </w:p>
          <w:p w14:paraId="3BB00603" w14:textId="77777777" w:rsidR="00892539" w:rsidRPr="00892539" w:rsidRDefault="00892539" w:rsidP="00892539">
            <w:pPr>
              <w:pStyle w:val="vvvstandaard"/>
              <w:numPr>
                <w:ilvl w:val="0"/>
                <w:numId w:val="4"/>
              </w:numPr>
            </w:pPr>
            <w:r w:rsidRPr="00892539">
              <w:t>Wij zorgen voor gedegen bescherming van (</w:t>
            </w:r>
            <w:proofErr w:type="spellStart"/>
            <w:r w:rsidRPr="00892539">
              <w:t>trainings</w:t>
            </w:r>
            <w:proofErr w:type="spellEnd"/>
            <w:r w:rsidRPr="00892539">
              <w:t>)data tegen aantasting, vervuiling of hacking.</w:t>
            </w:r>
          </w:p>
        </w:tc>
      </w:tr>
      <w:tr w:rsidR="00892539" w:rsidRPr="00892539" w14:paraId="6CAFD796" w14:textId="77777777" w:rsidTr="00AD7500">
        <w:tc>
          <w:tcPr>
            <w:tcW w:w="2319" w:type="dxa"/>
          </w:tcPr>
          <w:p w14:paraId="353D3F22" w14:textId="77777777" w:rsidR="00892539" w:rsidRPr="00892539" w:rsidRDefault="00892539" w:rsidP="00892539">
            <w:pPr>
              <w:pStyle w:val="vvvstandaard"/>
            </w:pPr>
          </w:p>
        </w:tc>
        <w:tc>
          <w:tcPr>
            <w:tcW w:w="2520" w:type="dxa"/>
          </w:tcPr>
          <w:p w14:paraId="09ABC336" w14:textId="77777777" w:rsidR="00892539" w:rsidRPr="00892539" w:rsidRDefault="00892539" w:rsidP="00892539">
            <w:pPr>
              <w:pStyle w:val="vvvstandaard"/>
            </w:pPr>
            <w:r w:rsidRPr="00892539">
              <w:t>Menselijke controle</w:t>
            </w:r>
          </w:p>
        </w:tc>
        <w:tc>
          <w:tcPr>
            <w:tcW w:w="4223" w:type="dxa"/>
          </w:tcPr>
          <w:p w14:paraId="1D6CA983" w14:textId="77777777" w:rsidR="00892539" w:rsidRPr="00892539" w:rsidRDefault="00892539" w:rsidP="00892539">
            <w:pPr>
              <w:pStyle w:val="vvvstandaard"/>
              <w:numPr>
                <w:ilvl w:val="0"/>
                <w:numId w:val="4"/>
              </w:numPr>
            </w:pPr>
            <w:r w:rsidRPr="00892539">
              <w:t>Wij zorgen voor adequate training van medewerkers die met data gedreven toepassingen werken, met name ter voorkoming van ‘confirmation bias’ (voorkeur voor bevestiging) en met het oog op behoud van menselijke autonomie.</w:t>
            </w:r>
          </w:p>
        </w:tc>
      </w:tr>
      <w:tr w:rsidR="00892539" w:rsidRPr="00892539" w14:paraId="25D384F7" w14:textId="77777777" w:rsidTr="00AD7500">
        <w:tc>
          <w:tcPr>
            <w:tcW w:w="2319" w:type="dxa"/>
          </w:tcPr>
          <w:p w14:paraId="30EE7CE5" w14:textId="77777777" w:rsidR="00892539" w:rsidRPr="00892539" w:rsidRDefault="00892539" w:rsidP="00892539">
            <w:pPr>
              <w:pStyle w:val="vvvstandaard"/>
            </w:pPr>
          </w:p>
        </w:tc>
        <w:tc>
          <w:tcPr>
            <w:tcW w:w="2520" w:type="dxa"/>
          </w:tcPr>
          <w:p w14:paraId="483A2A25" w14:textId="77777777" w:rsidR="00892539" w:rsidRPr="00892539" w:rsidRDefault="00892539" w:rsidP="00892539">
            <w:pPr>
              <w:pStyle w:val="vvvstandaard"/>
            </w:pPr>
            <w:r w:rsidRPr="00892539">
              <w:t>Menselijk toezicht</w:t>
            </w:r>
          </w:p>
        </w:tc>
        <w:tc>
          <w:tcPr>
            <w:tcW w:w="4223" w:type="dxa"/>
          </w:tcPr>
          <w:p w14:paraId="7A6F95D2" w14:textId="77777777" w:rsidR="00892539" w:rsidRPr="00892539" w:rsidRDefault="00892539" w:rsidP="00892539">
            <w:pPr>
              <w:pStyle w:val="vvvstandaard"/>
              <w:numPr>
                <w:ilvl w:val="0"/>
                <w:numId w:val="4"/>
              </w:numPr>
            </w:pPr>
            <w:r w:rsidRPr="00892539">
              <w:t xml:space="preserve">Het gebruik van data gedreven toepassingen in de praktijk vindt altijd plaats onder adequaat menselijk toezicht en menselijke verantwoordelijkheid, bijvoorbeeld door waar nodig AI te </w:t>
            </w:r>
            <w:proofErr w:type="spellStart"/>
            <w:r w:rsidRPr="00892539">
              <w:t>hertrainen</w:t>
            </w:r>
            <w:proofErr w:type="spellEnd"/>
            <w:r w:rsidRPr="00892539">
              <w:t>.</w:t>
            </w:r>
          </w:p>
        </w:tc>
      </w:tr>
      <w:tr w:rsidR="00892539" w:rsidRPr="00892539" w14:paraId="4EBC1DAA" w14:textId="77777777" w:rsidTr="00AD7500">
        <w:tc>
          <w:tcPr>
            <w:tcW w:w="2319" w:type="dxa"/>
          </w:tcPr>
          <w:p w14:paraId="3EA0ABF5" w14:textId="77777777" w:rsidR="00892539" w:rsidRPr="00892539" w:rsidRDefault="00892539" w:rsidP="00892539">
            <w:pPr>
              <w:pStyle w:val="vvvstandaard"/>
            </w:pPr>
          </w:p>
        </w:tc>
        <w:tc>
          <w:tcPr>
            <w:tcW w:w="2520" w:type="dxa"/>
          </w:tcPr>
          <w:p w14:paraId="34F1A0A2" w14:textId="77777777" w:rsidR="00892539" w:rsidRPr="00892539" w:rsidRDefault="00892539" w:rsidP="00892539">
            <w:pPr>
              <w:pStyle w:val="vvvstandaard"/>
            </w:pPr>
          </w:p>
        </w:tc>
        <w:tc>
          <w:tcPr>
            <w:tcW w:w="4223" w:type="dxa"/>
          </w:tcPr>
          <w:p w14:paraId="34AC3D65" w14:textId="77777777" w:rsidR="00892539" w:rsidRPr="00892539" w:rsidRDefault="00892539" w:rsidP="00892539">
            <w:pPr>
              <w:pStyle w:val="vvvstandaard"/>
              <w:numPr>
                <w:ilvl w:val="0"/>
                <w:numId w:val="4"/>
              </w:numPr>
            </w:pPr>
            <w:r w:rsidRPr="00892539">
              <w:t>Wij zullen nieuwe technieken eerst testen in een vertrouwde setting, om te vergelijken of foutmarges en andere risico’s toenemen ten opzichte van alternatieve methoden en processen.</w:t>
            </w:r>
          </w:p>
        </w:tc>
      </w:tr>
      <w:tr w:rsidR="00892539" w:rsidRPr="00892539" w14:paraId="18105510" w14:textId="77777777" w:rsidTr="00AD7500">
        <w:tc>
          <w:tcPr>
            <w:tcW w:w="2319" w:type="dxa"/>
          </w:tcPr>
          <w:p w14:paraId="21CAD1A9" w14:textId="77777777" w:rsidR="00892539" w:rsidRPr="00892539" w:rsidRDefault="00892539" w:rsidP="00892539">
            <w:pPr>
              <w:pStyle w:val="vvvstandaard"/>
              <w:rPr>
                <w:lang w:val="en-US"/>
              </w:rPr>
            </w:pPr>
            <w:r w:rsidRPr="00892539">
              <w:t>Transparantie</w:t>
            </w:r>
          </w:p>
        </w:tc>
        <w:tc>
          <w:tcPr>
            <w:tcW w:w="2520" w:type="dxa"/>
          </w:tcPr>
          <w:p w14:paraId="7CD9FE22" w14:textId="77777777" w:rsidR="00892539" w:rsidRPr="00892539" w:rsidRDefault="00892539" w:rsidP="00892539">
            <w:pPr>
              <w:pStyle w:val="vvvstandaard"/>
            </w:pPr>
          </w:p>
        </w:tc>
        <w:tc>
          <w:tcPr>
            <w:tcW w:w="4223" w:type="dxa"/>
          </w:tcPr>
          <w:p w14:paraId="51F751F7" w14:textId="77777777" w:rsidR="00892539" w:rsidRPr="00892539" w:rsidRDefault="00892539" w:rsidP="00892539">
            <w:pPr>
              <w:pStyle w:val="vvvstandaard"/>
              <w:numPr>
                <w:ilvl w:val="0"/>
                <w:numId w:val="4"/>
              </w:numPr>
            </w:pPr>
            <w:r w:rsidRPr="00892539">
              <w:t>Voordat wij data gedreven systemen inzetten bedenken wij hoe we zo goed mogelijk uitleg kunnen geven aan klanten over de uitkomsten van de toepassing.</w:t>
            </w:r>
          </w:p>
        </w:tc>
      </w:tr>
      <w:tr w:rsidR="00892539" w:rsidRPr="00892539" w14:paraId="3ED7B58E" w14:textId="77777777" w:rsidTr="00AD7500">
        <w:tc>
          <w:tcPr>
            <w:tcW w:w="2319" w:type="dxa"/>
          </w:tcPr>
          <w:p w14:paraId="459C029B" w14:textId="77777777" w:rsidR="00892539" w:rsidRPr="00892539" w:rsidRDefault="00892539" w:rsidP="00892539">
            <w:pPr>
              <w:pStyle w:val="vvvstandaard"/>
            </w:pPr>
          </w:p>
        </w:tc>
        <w:tc>
          <w:tcPr>
            <w:tcW w:w="2520" w:type="dxa"/>
          </w:tcPr>
          <w:p w14:paraId="0D1CCC34" w14:textId="77777777" w:rsidR="00892539" w:rsidRPr="00892539" w:rsidRDefault="00892539" w:rsidP="00892539">
            <w:pPr>
              <w:pStyle w:val="vvvstandaard"/>
            </w:pPr>
          </w:p>
        </w:tc>
        <w:tc>
          <w:tcPr>
            <w:tcW w:w="4223" w:type="dxa"/>
          </w:tcPr>
          <w:p w14:paraId="24D29CD7" w14:textId="77777777" w:rsidR="00892539" w:rsidRPr="00892539" w:rsidRDefault="00892539" w:rsidP="00892539">
            <w:pPr>
              <w:pStyle w:val="vvvstandaard"/>
              <w:numPr>
                <w:ilvl w:val="0"/>
                <w:numId w:val="4"/>
              </w:numPr>
            </w:pPr>
            <w:r w:rsidRPr="00892539">
              <w:t xml:space="preserve">Bij de inzet van data gedreven toepassingen zal altijd een beroep gedaan kunnen worden op menselijke tussenkomst en uitleg verkregen kunnen </w:t>
            </w:r>
            <w:r w:rsidRPr="00892539">
              <w:lastRenderedPageBreak/>
              <w:t>worden door klanten omtrent de uitkomsten bij een toepassing.</w:t>
            </w:r>
          </w:p>
        </w:tc>
      </w:tr>
      <w:tr w:rsidR="00892539" w:rsidRPr="00892539" w14:paraId="3CC765D0" w14:textId="77777777" w:rsidTr="00AD7500">
        <w:tc>
          <w:tcPr>
            <w:tcW w:w="2319" w:type="dxa"/>
          </w:tcPr>
          <w:p w14:paraId="745CCD11" w14:textId="77777777" w:rsidR="00892539" w:rsidRPr="00892539" w:rsidRDefault="00892539" w:rsidP="00892539">
            <w:pPr>
              <w:pStyle w:val="vvvstandaard"/>
            </w:pPr>
            <w:r w:rsidRPr="00892539">
              <w:lastRenderedPageBreak/>
              <w:t>Diversiteit, non-discriminatie en rechtvaardigheid</w:t>
            </w:r>
          </w:p>
        </w:tc>
        <w:tc>
          <w:tcPr>
            <w:tcW w:w="2520" w:type="dxa"/>
          </w:tcPr>
          <w:p w14:paraId="27340621" w14:textId="77777777" w:rsidR="00892539" w:rsidRPr="00892539" w:rsidRDefault="00892539" w:rsidP="00892539">
            <w:pPr>
              <w:pStyle w:val="vvvstandaard"/>
            </w:pPr>
            <w:r w:rsidRPr="00892539">
              <w:t>Voorkomen onrechtvaardige bias</w:t>
            </w:r>
          </w:p>
        </w:tc>
        <w:tc>
          <w:tcPr>
            <w:tcW w:w="4223" w:type="dxa"/>
          </w:tcPr>
          <w:p w14:paraId="11DBEAB2" w14:textId="77777777" w:rsidR="00892539" w:rsidRPr="00892539" w:rsidRDefault="00892539" w:rsidP="00892539">
            <w:pPr>
              <w:pStyle w:val="vvvstandaard"/>
              <w:numPr>
                <w:ilvl w:val="0"/>
                <w:numId w:val="4"/>
              </w:numPr>
            </w:pPr>
            <w:r w:rsidRPr="00892539">
              <w:t>Wanneer inbreuk op grondrechten, waaronder ongerechtvaardigde discriminatoire bias in data gedreven toepassingen niet vermeden of uitgesloten kan worden, zullen wij een toepassing niet inzetten.</w:t>
            </w:r>
          </w:p>
        </w:tc>
      </w:tr>
      <w:tr w:rsidR="00892539" w:rsidRPr="00892539" w14:paraId="72E1232B" w14:textId="77777777" w:rsidTr="00AD7500">
        <w:tc>
          <w:tcPr>
            <w:tcW w:w="2319" w:type="dxa"/>
          </w:tcPr>
          <w:p w14:paraId="4899AA6A" w14:textId="77777777" w:rsidR="00892539" w:rsidRPr="00892539" w:rsidRDefault="00892539" w:rsidP="00892539">
            <w:pPr>
              <w:pStyle w:val="vvvstandaard"/>
            </w:pPr>
          </w:p>
        </w:tc>
        <w:tc>
          <w:tcPr>
            <w:tcW w:w="2520" w:type="dxa"/>
          </w:tcPr>
          <w:p w14:paraId="4A2B73C8" w14:textId="77777777" w:rsidR="00892539" w:rsidRPr="00892539" w:rsidRDefault="00892539" w:rsidP="00892539">
            <w:pPr>
              <w:pStyle w:val="vvvstandaard"/>
            </w:pPr>
            <w:r w:rsidRPr="00892539">
              <w:t>Toegankelijkheid en inclusief ontwerp</w:t>
            </w:r>
          </w:p>
        </w:tc>
        <w:tc>
          <w:tcPr>
            <w:tcW w:w="4223" w:type="dxa"/>
          </w:tcPr>
          <w:p w14:paraId="0005A03E" w14:textId="77777777" w:rsidR="00892539" w:rsidRPr="00892539" w:rsidRDefault="00892539" w:rsidP="00892539">
            <w:pPr>
              <w:pStyle w:val="vvvstandaard"/>
              <w:numPr>
                <w:ilvl w:val="0"/>
                <w:numId w:val="4"/>
              </w:numPr>
            </w:pPr>
            <w:r w:rsidRPr="00892539">
              <w:t xml:space="preserve">Bij de keuze voor gebruik van data gedreven systemen hebben wij oog voor diversiteit en </w:t>
            </w:r>
            <w:proofErr w:type="spellStart"/>
            <w:r w:rsidRPr="00892539">
              <w:t>inclusiviteit</w:t>
            </w:r>
            <w:proofErr w:type="spellEnd"/>
            <w:r w:rsidRPr="00892539">
              <w:t>, in het bijzonder voor mensen die een risico lopen op uitsluiting of benadeling vanwege bijzondere behoeften en/of een beperking.</w:t>
            </w:r>
          </w:p>
        </w:tc>
      </w:tr>
      <w:tr w:rsidR="00892539" w:rsidRPr="00892539" w14:paraId="376C5EEF" w14:textId="77777777" w:rsidTr="00AD7500">
        <w:tc>
          <w:tcPr>
            <w:tcW w:w="2319" w:type="dxa"/>
          </w:tcPr>
          <w:p w14:paraId="420F0EC0" w14:textId="77777777" w:rsidR="00892539" w:rsidRPr="00892539" w:rsidRDefault="00892539" w:rsidP="00892539">
            <w:pPr>
              <w:pStyle w:val="vvvstandaard"/>
            </w:pPr>
            <w:r w:rsidRPr="00892539">
              <w:t>Maatschappelijk welzijn</w:t>
            </w:r>
          </w:p>
        </w:tc>
        <w:tc>
          <w:tcPr>
            <w:tcW w:w="2520" w:type="dxa"/>
          </w:tcPr>
          <w:p w14:paraId="56B5B331" w14:textId="77777777" w:rsidR="00892539" w:rsidRPr="00892539" w:rsidRDefault="00892539" w:rsidP="00892539">
            <w:pPr>
              <w:pStyle w:val="vvvstandaard"/>
            </w:pPr>
            <w:r w:rsidRPr="00892539">
              <w:t>Sociale gevolgen</w:t>
            </w:r>
          </w:p>
        </w:tc>
        <w:tc>
          <w:tcPr>
            <w:tcW w:w="4223" w:type="dxa"/>
          </w:tcPr>
          <w:p w14:paraId="13A837AB" w14:textId="77777777" w:rsidR="00892539" w:rsidRPr="00892539" w:rsidRDefault="00892539" w:rsidP="00892539">
            <w:pPr>
              <w:pStyle w:val="vvvstandaard"/>
              <w:numPr>
                <w:ilvl w:val="0"/>
                <w:numId w:val="4"/>
              </w:numPr>
            </w:pPr>
            <w:r w:rsidRPr="00892539">
              <w:t>Wij zullen de gevolgen van de inzet van datagedreven besluitvorming voor groepen klanten intern monitoren.</w:t>
            </w:r>
          </w:p>
        </w:tc>
      </w:tr>
      <w:tr w:rsidR="00892539" w:rsidRPr="00892539" w14:paraId="0FF76F0D" w14:textId="77777777" w:rsidTr="00AD7500">
        <w:tc>
          <w:tcPr>
            <w:tcW w:w="2319" w:type="dxa"/>
          </w:tcPr>
          <w:p w14:paraId="5382B90F" w14:textId="77777777" w:rsidR="00892539" w:rsidRPr="00892539" w:rsidRDefault="00892539" w:rsidP="00892539">
            <w:pPr>
              <w:pStyle w:val="vvvstandaard"/>
            </w:pPr>
          </w:p>
        </w:tc>
        <w:tc>
          <w:tcPr>
            <w:tcW w:w="2520" w:type="dxa"/>
          </w:tcPr>
          <w:p w14:paraId="5902642B" w14:textId="77777777" w:rsidR="00892539" w:rsidRPr="00892539" w:rsidRDefault="00892539" w:rsidP="00892539">
            <w:pPr>
              <w:pStyle w:val="vvvstandaard"/>
            </w:pPr>
            <w:r w:rsidRPr="00892539">
              <w:t>Samenleving en democratie</w:t>
            </w:r>
          </w:p>
        </w:tc>
        <w:tc>
          <w:tcPr>
            <w:tcW w:w="4223" w:type="dxa"/>
          </w:tcPr>
          <w:p w14:paraId="4BC998CB" w14:textId="77777777" w:rsidR="00892539" w:rsidRPr="00892539" w:rsidRDefault="00892539" w:rsidP="00892539">
            <w:pPr>
              <w:pStyle w:val="vvvstandaard"/>
              <w:numPr>
                <w:ilvl w:val="0"/>
                <w:numId w:val="4"/>
              </w:numPr>
            </w:pPr>
            <w:r w:rsidRPr="00892539">
              <w:t>Wij streven ernaar om zo veel mogelijk klanten verzekerbaar te houden en zullen klanten die moeilijker of onverzekerbaar dreigen te worden informeren over manieren om risico’s te verlagen of alternatieve manieren om risico’s af te dekken.</w:t>
            </w:r>
          </w:p>
        </w:tc>
      </w:tr>
      <w:tr w:rsidR="00892539" w:rsidRPr="00892539" w14:paraId="523C8DEE" w14:textId="77777777" w:rsidTr="00AD7500">
        <w:tc>
          <w:tcPr>
            <w:tcW w:w="2319" w:type="dxa"/>
          </w:tcPr>
          <w:p w14:paraId="226C0E41" w14:textId="77777777" w:rsidR="00892539" w:rsidRPr="00892539" w:rsidRDefault="00892539" w:rsidP="00892539">
            <w:pPr>
              <w:pStyle w:val="vvvstandaard"/>
            </w:pPr>
            <w:r w:rsidRPr="00892539">
              <w:t>Verantwoording</w:t>
            </w:r>
          </w:p>
        </w:tc>
        <w:tc>
          <w:tcPr>
            <w:tcW w:w="2520" w:type="dxa"/>
          </w:tcPr>
          <w:p w14:paraId="266BA6DC" w14:textId="77777777" w:rsidR="00892539" w:rsidRPr="00892539" w:rsidRDefault="00892539" w:rsidP="00892539">
            <w:pPr>
              <w:pStyle w:val="vvvstandaard"/>
            </w:pPr>
            <w:r w:rsidRPr="00892539">
              <w:t>Controleerbaarheid</w:t>
            </w:r>
          </w:p>
        </w:tc>
        <w:tc>
          <w:tcPr>
            <w:tcW w:w="4223" w:type="dxa"/>
          </w:tcPr>
          <w:p w14:paraId="0AED1832" w14:textId="77777777" w:rsidR="00892539" w:rsidRPr="00892539" w:rsidRDefault="00892539" w:rsidP="00892539">
            <w:pPr>
              <w:pStyle w:val="vvvstandaard"/>
              <w:numPr>
                <w:ilvl w:val="0"/>
                <w:numId w:val="4"/>
              </w:numPr>
            </w:pPr>
            <w:r w:rsidRPr="00892539">
              <w:t xml:space="preserve">Wij zorgen voor een intern controle- en verantwoordingsmechanisme voor het gebruik van AI systemen en de gebruikte databronnen. </w:t>
            </w:r>
          </w:p>
          <w:p w14:paraId="44C5FA93" w14:textId="77777777" w:rsidR="00892539" w:rsidRPr="00892539" w:rsidRDefault="00892539" w:rsidP="00892539">
            <w:pPr>
              <w:pStyle w:val="vvvstandaard"/>
              <w:numPr>
                <w:ilvl w:val="0"/>
                <w:numId w:val="4"/>
              </w:numPr>
            </w:pPr>
            <w:r w:rsidRPr="00892539">
              <w:t xml:space="preserve">Wij bevorderen de kennis van onze bestuurders en interne toezichthouders ten aanzien van data gedreven toepassingen. </w:t>
            </w:r>
          </w:p>
          <w:p w14:paraId="7A2AAD05" w14:textId="77777777" w:rsidR="00892539" w:rsidRPr="00892539" w:rsidRDefault="00892539" w:rsidP="00892539">
            <w:pPr>
              <w:pStyle w:val="vvvstandaard"/>
              <w:numPr>
                <w:ilvl w:val="0"/>
                <w:numId w:val="4"/>
              </w:numPr>
            </w:pPr>
            <w:r w:rsidRPr="00892539">
              <w:t>Wij zorgen voor gedegen interne communicatie over het gebruik van data gedreven systemen.</w:t>
            </w:r>
          </w:p>
        </w:tc>
      </w:tr>
      <w:tr w:rsidR="00892539" w:rsidRPr="00892539" w14:paraId="1B478412" w14:textId="77777777" w:rsidTr="00AD7500">
        <w:tc>
          <w:tcPr>
            <w:tcW w:w="2319" w:type="dxa"/>
          </w:tcPr>
          <w:p w14:paraId="781DB9B3" w14:textId="77777777" w:rsidR="00892539" w:rsidRPr="00892539" w:rsidRDefault="00892539" w:rsidP="00892539">
            <w:pPr>
              <w:pStyle w:val="vvvstandaard"/>
            </w:pPr>
          </w:p>
        </w:tc>
        <w:tc>
          <w:tcPr>
            <w:tcW w:w="2520" w:type="dxa"/>
          </w:tcPr>
          <w:p w14:paraId="276A0ADB" w14:textId="77777777" w:rsidR="00892539" w:rsidRPr="00892539" w:rsidRDefault="00892539" w:rsidP="00892539">
            <w:pPr>
              <w:pStyle w:val="vvvstandaard"/>
            </w:pPr>
            <w:r w:rsidRPr="00892539">
              <w:t>Minimalisering en verslaglegging negatieve gevolgen</w:t>
            </w:r>
          </w:p>
        </w:tc>
        <w:tc>
          <w:tcPr>
            <w:tcW w:w="4223" w:type="dxa"/>
          </w:tcPr>
          <w:p w14:paraId="2A2F2CBB" w14:textId="77777777" w:rsidR="00892539" w:rsidRPr="00892539" w:rsidRDefault="00892539" w:rsidP="00892539">
            <w:pPr>
              <w:pStyle w:val="vvvstandaard"/>
              <w:numPr>
                <w:ilvl w:val="0"/>
                <w:numId w:val="4"/>
              </w:numPr>
            </w:pPr>
            <w:r w:rsidRPr="00892539">
              <w:t xml:space="preserve">Wij voeren voor alle data gedreven toepassingen een risico- en effectbeoordeling uit ten aanzien van direct belanghebbenden. </w:t>
            </w:r>
          </w:p>
          <w:p w14:paraId="3EEA9BF6" w14:textId="065D5851" w:rsidR="00892539" w:rsidRPr="00892539" w:rsidRDefault="00892539" w:rsidP="00892539">
            <w:pPr>
              <w:pStyle w:val="vvvstandaard"/>
              <w:numPr>
                <w:ilvl w:val="0"/>
                <w:numId w:val="4"/>
              </w:numPr>
            </w:pPr>
            <w:r w:rsidRPr="00892539">
              <w:t>Wij bevorderen de deskundigheid van onze medewerkers die werkzaam zijn op het</w:t>
            </w:r>
            <w:r w:rsidR="0016499B">
              <w:t xml:space="preserve"> </w:t>
            </w:r>
            <w:r w:rsidRPr="00892539">
              <w:t>gebied van verantwoording en controle van</w:t>
            </w:r>
            <w:r w:rsidR="0016499B">
              <w:t xml:space="preserve"> </w:t>
            </w:r>
            <w:r w:rsidRPr="00892539">
              <w:t>data gedreven systemen via een programma van</w:t>
            </w:r>
            <w:r w:rsidR="0016499B">
              <w:t xml:space="preserve"> </w:t>
            </w:r>
            <w:r w:rsidRPr="00892539">
              <w:t xml:space="preserve">educatie. </w:t>
            </w:r>
          </w:p>
          <w:p w14:paraId="496DFB1E" w14:textId="77777777" w:rsidR="00892539" w:rsidRPr="00892539" w:rsidRDefault="00892539" w:rsidP="00892539">
            <w:pPr>
              <w:pStyle w:val="vvvstandaard"/>
              <w:numPr>
                <w:ilvl w:val="0"/>
                <w:numId w:val="4"/>
              </w:numPr>
            </w:pPr>
            <w:r w:rsidRPr="00892539">
              <w:t>Wij zorgen voor een open cultuur in ons bedrijf waarin medewerkers worden aangemoedigd om ethische afwegingen te maken en een gedegen systeem waarbij (potentiele) negatieve gevolgen van het gebruik van een data gedreven toepassing kunnen worden gemeld en adequaat worden afgehandeld.</w:t>
            </w:r>
          </w:p>
        </w:tc>
      </w:tr>
      <w:tr w:rsidR="00892539" w:rsidRPr="00892539" w14:paraId="76ADF1FD" w14:textId="77777777" w:rsidTr="00AD7500">
        <w:tc>
          <w:tcPr>
            <w:tcW w:w="2319" w:type="dxa"/>
          </w:tcPr>
          <w:p w14:paraId="21A255AC" w14:textId="77777777" w:rsidR="00892539" w:rsidRPr="00892539" w:rsidRDefault="00892539" w:rsidP="00892539">
            <w:pPr>
              <w:pStyle w:val="vvvstandaard"/>
            </w:pPr>
          </w:p>
        </w:tc>
        <w:tc>
          <w:tcPr>
            <w:tcW w:w="2520" w:type="dxa"/>
          </w:tcPr>
          <w:p w14:paraId="6BBD64A0" w14:textId="77777777" w:rsidR="00892539" w:rsidRPr="00892539" w:rsidRDefault="00892539" w:rsidP="00892539">
            <w:pPr>
              <w:pStyle w:val="vvvstandaard"/>
            </w:pPr>
            <w:r w:rsidRPr="00892539">
              <w:t>Documentatie van afwegingen</w:t>
            </w:r>
          </w:p>
        </w:tc>
        <w:tc>
          <w:tcPr>
            <w:tcW w:w="4223" w:type="dxa"/>
          </w:tcPr>
          <w:p w14:paraId="5BCA305B" w14:textId="77777777" w:rsidR="00892539" w:rsidRPr="00892539" w:rsidRDefault="00892539" w:rsidP="00892539">
            <w:pPr>
              <w:pStyle w:val="vvvstandaard"/>
              <w:numPr>
                <w:ilvl w:val="0"/>
                <w:numId w:val="4"/>
              </w:numPr>
            </w:pPr>
            <w:r w:rsidRPr="00892539">
              <w:t xml:space="preserve">Wij zullen gemaakte keuzes met betrekking tot de inzet van datagedreven </w:t>
            </w:r>
            <w:r w:rsidRPr="00892539">
              <w:lastRenderedPageBreak/>
              <w:t>besluitvorming in ons interne beleid vastleggen, waarbij de doorslaggevende factoren die hebben geleid tot de gemaakte keuzes ook worden vastgelegd</w:t>
            </w:r>
          </w:p>
        </w:tc>
      </w:tr>
      <w:tr w:rsidR="00892539" w:rsidRPr="00892539" w14:paraId="3DA9497F" w14:textId="77777777" w:rsidTr="00AD7500">
        <w:tc>
          <w:tcPr>
            <w:tcW w:w="2319" w:type="dxa"/>
          </w:tcPr>
          <w:p w14:paraId="0A297C70" w14:textId="77777777" w:rsidR="00892539" w:rsidRPr="00892539" w:rsidRDefault="00892539" w:rsidP="00892539">
            <w:pPr>
              <w:pStyle w:val="vvvstandaard"/>
            </w:pPr>
          </w:p>
        </w:tc>
        <w:tc>
          <w:tcPr>
            <w:tcW w:w="2520" w:type="dxa"/>
          </w:tcPr>
          <w:p w14:paraId="74977C2C" w14:textId="77777777" w:rsidR="00892539" w:rsidRPr="00892539" w:rsidRDefault="00892539" w:rsidP="00892539">
            <w:pPr>
              <w:pStyle w:val="vvvstandaard"/>
            </w:pPr>
            <w:r w:rsidRPr="00892539">
              <w:t>Klachten</w:t>
            </w:r>
          </w:p>
        </w:tc>
        <w:tc>
          <w:tcPr>
            <w:tcW w:w="4223" w:type="dxa"/>
          </w:tcPr>
          <w:p w14:paraId="7283999E" w14:textId="77777777" w:rsidR="00892539" w:rsidRPr="00892539" w:rsidRDefault="00892539" w:rsidP="00892539">
            <w:pPr>
              <w:pStyle w:val="vvvstandaard"/>
              <w:numPr>
                <w:ilvl w:val="0"/>
                <w:numId w:val="4"/>
              </w:numPr>
            </w:pPr>
            <w:r w:rsidRPr="00892539">
              <w:t xml:space="preserve">Wij informeren klanten over de mogelijkheden om klachten in verband met het gebruik van data gedreven toepassingen kenbaar te maken, allereerst bij het eigen bedrijf en daarna bij aangewezen </w:t>
            </w:r>
            <w:proofErr w:type="spellStart"/>
            <w:r w:rsidRPr="00892539">
              <w:t>geschilbeslechters</w:t>
            </w:r>
            <w:proofErr w:type="spellEnd"/>
            <w:r w:rsidRPr="00892539">
              <w:t>.</w:t>
            </w:r>
          </w:p>
        </w:tc>
      </w:tr>
    </w:tbl>
    <w:p w14:paraId="71391441" w14:textId="1BB5AC42" w:rsidR="00A064C2" w:rsidRDefault="00A064C2" w:rsidP="00A064C2">
      <w:pPr>
        <w:pStyle w:val="vvvstandaard"/>
      </w:pPr>
    </w:p>
    <w:p w14:paraId="239E236A" w14:textId="04C15F45" w:rsidR="004A6721" w:rsidRDefault="004A6721" w:rsidP="00A064C2">
      <w:pPr>
        <w:pStyle w:val="vvvstandaard"/>
      </w:pPr>
    </w:p>
    <w:p w14:paraId="097091AB" w14:textId="25C3E749" w:rsidR="004A6721" w:rsidRPr="00B60BAF" w:rsidRDefault="004A6721" w:rsidP="00A064C2">
      <w:pPr>
        <w:pStyle w:val="vvvstandaard"/>
      </w:pPr>
      <w:r>
        <w:t>Ingangsdatum 1</w:t>
      </w:r>
      <w:r w:rsidR="003E7274">
        <w:t xml:space="preserve"> januari 2021</w:t>
      </w:r>
    </w:p>
    <w:sectPr w:rsidR="004A6721" w:rsidRPr="00B60BAF" w:rsidSect="00AD7500">
      <w:headerReference w:type="default" r:id="rId21"/>
      <w:footerReference w:type="default" r:id="rId22"/>
      <w:headerReference w:type="first" r:id="rId23"/>
      <w:pgSz w:w="11900" w:h="16840" w:code="9"/>
      <w:pgMar w:top="1701" w:right="1127" w:bottom="1701" w:left="1701" w:header="709" w:footer="709" w:gutter="0"/>
      <w:cols w:space="708"/>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18E280D5" w14:textId="77777777" w:rsidR="006F5941" w:rsidRDefault="006F5941">
      <w:r>
        <w:separator/>
      </w:r>
    </w:p>
  </w:endnote>
  <w:endnote w:type="continuationSeparator" w:id="0">
    <w:p w14:paraId="5CA1F3FE" w14:textId="77777777" w:rsidR="006F5941" w:rsidRDefault="006F5941">
      <w:r>
        <w:continuationSeparator/>
      </w:r>
    </w:p>
  </w:endnote>
  <w:endnote w:type="continuationNotice" w:id="1">
    <w:p w14:paraId="24A70E07" w14:textId="77777777" w:rsidR="006F5941" w:rsidRDefault="006F594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1D6E8C" w14:textId="77777777" w:rsidR="00181497" w:rsidRDefault="00181497">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561905" w14:textId="77777777" w:rsidR="00AD7500" w:rsidRPr="00BC0451" w:rsidRDefault="00A064C2" w:rsidP="00AD7500">
    <w:pPr>
      <w:tabs>
        <w:tab w:val="clear" w:pos="567"/>
        <w:tab w:val="clear" w:pos="1134"/>
        <w:tab w:val="clear" w:pos="2268"/>
        <w:tab w:val="clear" w:pos="3402"/>
        <w:tab w:val="clear" w:pos="4536"/>
        <w:tab w:val="clear" w:pos="5670"/>
        <w:tab w:val="clear" w:pos="6804"/>
        <w:tab w:val="clear" w:pos="7938"/>
        <w:tab w:val="clear" w:pos="9072"/>
        <w:tab w:val="left" w:pos="3969"/>
        <w:tab w:val="left" w:pos="6379"/>
      </w:tabs>
      <w:rPr>
        <w:sz w:val="16"/>
        <w:szCs w:val="16"/>
      </w:rPr>
    </w:pPr>
    <w:r>
      <w:rPr>
        <w:noProof/>
      </w:rPr>
      <w:drawing>
        <wp:anchor distT="0" distB="0" distL="114300" distR="114300" simplePos="0" relativeHeight="251658260" behindDoc="0" locked="0" layoutInCell="1" allowOverlap="1" wp14:anchorId="5BC6B810" wp14:editId="71901759">
          <wp:simplePos x="0" y="0"/>
          <wp:positionH relativeFrom="page">
            <wp:posOffset>498022</wp:posOffset>
          </wp:positionH>
          <wp:positionV relativeFrom="page">
            <wp:posOffset>10048059</wp:posOffset>
          </wp:positionV>
          <wp:extent cx="2876550" cy="446315"/>
          <wp:effectExtent l="19050" t="0" r="0" b="0"/>
          <wp:wrapNone/>
          <wp:docPr id="12" name="Afbeelding 3" descr="VvV_LOGO_RGB_160m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VvV_LOGO_RGB_160mm"/>
                  <pic:cNvPicPr>
                    <a:picLocks noChangeAspect="1" noChangeArrowheads="1"/>
                  </pic:cNvPicPr>
                </pic:nvPicPr>
                <pic:blipFill>
                  <a:blip r:embed="rId1"/>
                  <a:srcRect/>
                  <a:stretch>
                    <a:fillRect/>
                  </a:stretch>
                </pic:blipFill>
                <pic:spPr bwMode="auto">
                  <a:xfrm>
                    <a:off x="0" y="0"/>
                    <a:ext cx="2876550" cy="446315"/>
                  </a:xfrm>
                  <a:prstGeom prst="rect">
                    <a:avLst/>
                  </a:prstGeom>
                  <a:noFill/>
                  <a:ln w="9525">
                    <a:noFill/>
                    <a:miter lim="800000"/>
                    <a:headEnd/>
                    <a:tailEnd/>
                  </a:ln>
                </pic:spPr>
              </pic:pic>
            </a:graphicData>
          </a:graphic>
        </wp:anchor>
      </w:drawing>
    </w:r>
    <w:r>
      <w:rPr>
        <w:noProof/>
      </w:rPr>
      <mc:AlternateContent>
        <mc:Choice Requires="wps">
          <w:drawing>
            <wp:anchor distT="0" distB="0" distL="114300" distR="114300" simplePos="0" relativeHeight="251658259" behindDoc="0" locked="0" layoutInCell="1" allowOverlap="1" wp14:anchorId="3FDCB3DC" wp14:editId="10ECC296">
              <wp:simplePos x="0" y="0"/>
              <wp:positionH relativeFrom="page">
                <wp:posOffset>7620</wp:posOffset>
              </wp:positionH>
              <wp:positionV relativeFrom="page">
                <wp:posOffset>9832975</wp:posOffset>
              </wp:positionV>
              <wp:extent cx="7560310" cy="0"/>
              <wp:effectExtent l="36195" t="31750" r="33020" b="34925"/>
              <wp:wrapNone/>
              <wp:docPr id="38" name="Line 5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7560310" cy="0"/>
                      </a:xfrm>
                      <a:prstGeom prst="line">
                        <a:avLst/>
                      </a:prstGeom>
                      <a:noFill/>
                      <a:ln w="54000">
                        <a:solidFill>
                          <a:srgbClr val="44A436"/>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arto="http://schemas.microsoft.com/office/word/2006/arto" xmlns:w16="http://schemas.microsoft.com/office/word/2018/wordml" xmlns:w16cex="http://schemas.microsoft.com/office/word/2018/wordml/cex">
          <w:pict>
            <v:line w14:anchorId="1A4943DC" id="Line 53" o:spid="_x0000_s1026" style="position:absolute;z-index:25165825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 from=".6pt,774.25pt" to="595.9pt,774.2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ekFJxgEAAGwDAAAOAAAAZHJzL2Uyb0RvYy54bWysU9uO2yAQfa/Uf0C8N3Y2l1ZWnFWV7fYl&#10;bSPt7gdMANuomEFAYufvO5BLt923qi8ImJkzZ86B1f3YG3ZUPmi0NZ9OSs6UFSi1bWv+8vz44RNn&#10;IYKVYNCqmp9U4Pfr9+9Wg6vUHXZopPKMQGyoBlfzLkZXFUUQneohTNApS8EGfQ+Rjr4tpIeB0HtT&#10;3JXlshjQS+dRqBDo9uEc5OuM3zRKxB9NE1RkpubELebV53Wf1mK9gqr14DotLjTgH1j0oC01vUE9&#10;QAR28PoNVK+Fx4BNnAjsC2waLVSegaaZln9N89SBU3kWEie4m0zh/8GK78edZ1rWfEZOWejJo622&#10;ii1mSZvBhYpSNnbn03RitE9ui+JnYBY3HdhWZY7PJ0d101RR/FGSDsFRh/3wDSXlwCFiFmpsfJ8g&#10;SQI2Zj9ONz/UGJmgy4+LZTmbkm3iGiuguhY6H+JXhT1Lm5obIp2B4bgNMRGB6pqS+lh81MZku41l&#10;Q80X87Isc0VAo2WKprzg2/3GeHYEejHz+ef5bJnHosjrNI8HKzNap0B+uewjaHPeU3djL2okAc5S&#10;7lGedv6qElmaaV6eX3ozr8+5+vcnWf8CAAD//wMAUEsDBBQABgAIAAAAIQCY7WHk4AAAAAwBAAAP&#10;AAAAZHJzL2Rvd25yZXYueG1sTI9BS8NAEIXvgv9hGcGLtJuUVJKYTRGhPQgirV5622THJJqdjdlt&#10;G/31Tg+ip+HNPN58r1hNthdHHH3nSEE8j0Ag1c501Ch4fVnPUhA+aDK6d4QKvtDDqry8KHRu3Im2&#10;eNyFRnAI+VwraEMYcil93aLVfu4GJL69udHqwHJspBn1icNtLxdRdCut7og/tHrAhxbrj93BKvhO&#10;kvXNc7Z9/HTvct9U6abJnjZKXV9N93cgAk7hzwxnfEaHkpkqdyDjRc96wUYeyyRdgjgb4izmMtXv&#10;TpaF/F+i/AEAAP//AwBQSwECLQAUAAYACAAAACEAtoM4kv4AAADhAQAAEwAAAAAAAAAAAAAAAAAA&#10;AAAAW0NvbnRlbnRfVHlwZXNdLnhtbFBLAQItABQABgAIAAAAIQA4/SH/1gAAAJQBAAALAAAAAAAA&#10;AAAAAAAAAC8BAABfcmVscy8ucmVsc1BLAQItABQABgAIAAAAIQD4ekFJxgEAAGwDAAAOAAAAAAAA&#10;AAAAAAAAAC4CAABkcnMvZTJvRG9jLnhtbFBLAQItABQABgAIAAAAIQCY7WHk4AAAAAwBAAAPAAAA&#10;AAAAAAAAAAAAACAEAABkcnMvZG93bnJldi54bWxQSwUGAAAAAAQABADzAAAALQUAAAAA&#10;" strokecolor="#44a436" strokeweight="1.5mm">
              <w10:wrap anchorx="page" anchory="page"/>
            </v:line>
          </w:pict>
        </mc:Fallback>
      </mc:AlternateContent>
    </w:r>
    <w:r>
      <w:rPr>
        <w:noProof/>
        <w:sz w:val="16"/>
        <w:szCs w:val="16"/>
      </w:rPr>
      <mc:AlternateContent>
        <mc:Choice Requires="wps">
          <w:drawing>
            <wp:anchor distT="0" distB="0" distL="114300" distR="114300" simplePos="0" relativeHeight="251658242" behindDoc="0" locked="0" layoutInCell="1" allowOverlap="1" wp14:anchorId="65F1A8CA" wp14:editId="02E54559">
              <wp:simplePos x="0" y="0"/>
              <wp:positionH relativeFrom="page">
                <wp:posOffset>1090930</wp:posOffset>
              </wp:positionH>
              <wp:positionV relativeFrom="page">
                <wp:posOffset>9946640</wp:posOffset>
              </wp:positionV>
              <wp:extent cx="5223510" cy="0"/>
              <wp:effectExtent l="5080" t="12065" r="10160" b="6985"/>
              <wp:wrapNone/>
              <wp:docPr id="37" name="Line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223510" cy="0"/>
                      </a:xfrm>
                      <a:prstGeom prst="line">
                        <a:avLst/>
                      </a:prstGeom>
                      <a:noFill/>
                      <a:ln w="9525">
                        <a:solidFill>
                          <a:srgbClr val="44A436"/>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arto="http://schemas.microsoft.com/office/word/2006/arto" xmlns:w16="http://schemas.microsoft.com/office/word/2018/wordml" xmlns:w16cex="http://schemas.microsoft.com/office/word/2018/wordml/cex">
          <w:pict>
            <v:line w14:anchorId="101EB9DB" id="Line 2" o:spid="_x0000_s1026" style="position:absolute;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 from="85.9pt,783.2pt" to="497.2pt,783.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HC98xQEAAGoDAAAOAAAAZHJzL2Uyb0RvYy54bWysU02P0zAQvSPxHyzfadq0XSBqukJdlkth&#10;K+3yA6a2k1g4Hst2m/TfM3Y/WOCGuFi2Z+bNe2/s1f3YG3ZUPmi0NZ9NppwpK1Bq29b8+8vjuw+c&#10;hQhWgkGran5Sgd+v375ZDa5SJXZopPKMQGyoBlfzLkZXFUUQneohTNApS8EGfQ+Rjr4tpIeB0HtT&#10;lNPpXTGgl86jUCHQ7cM5yNcZv2mUiE9NE1RkpubELebV53Wf1mK9gqr14DotLjTgH1j0oC01vUE9&#10;QAR28PovqF4LjwGbOBHYF9g0WqisgdTMpn+oee7AqayFzAnuZlP4f7Di23HnmZY1n7/nzEJPM9pq&#10;q1iZrBlcqChjY3c+iROjfXZbFD8Cs7jpwLYqU3w5OSqbpYrit5J0CI4a7IevKCkHDhGzT2Pj+wRJ&#10;DrAxj+N0G4caIxN0uSzL+XJGUxPXWAHVtdD5EL8o7Fna1NwQ5wwMx22IiQhU15TUx+KjNiZP21g2&#10;1PzjslzmgoBGyxRMacG3+43x7Aj0XhaLT4v5XVZFkddpHg9WZrBOgfx82UfQ5ryn5sZezEj6z07u&#10;UZ52/moSDTSzvDy+9GJen3P1ry+y/gkAAP//AwBQSwMEFAAGAAgAAAAhAIM0NUncAAAADQEAAA8A&#10;AABkcnMvZG93bnJldi54bWxMj8FOw0AMRO9I/MPKSNzopqikJGRTVUiIG1JTPsDNmiQi642ymyb0&#10;6zEHBLcZezR+LnaL69WZxtB5NrBeJaCIa287bgy8H1/uHkGFiGyx90wGvijArry+KjC3fuYDnavY&#10;KCnhkKOBNsYh1zrULTkMKz8Qy+7Djw6j2LHRdsRZyl2v75Mk1Q47lgstDvTcUv1ZTc5AOMyXt9cK&#10;uy3Hyu2bC05zlhpze7Psn0BFWuJfGH7wBR1KYTr5iW1QvfjtWtCjiIc03YCSSJZtRJx+R7os9P8v&#10;ym8AAAD//wMAUEsBAi0AFAAGAAgAAAAhALaDOJL+AAAA4QEAABMAAAAAAAAAAAAAAAAAAAAAAFtD&#10;b250ZW50X1R5cGVzXS54bWxQSwECLQAUAAYACAAAACEAOP0h/9YAAACUAQAACwAAAAAAAAAAAAAA&#10;AAAvAQAAX3JlbHMvLnJlbHNQSwECLQAUAAYACAAAACEAJxwvfMUBAABqAwAADgAAAAAAAAAAAAAA&#10;AAAuAgAAZHJzL2Uyb0RvYy54bWxQSwECLQAUAAYACAAAACEAgzQ1SdwAAAANAQAADwAAAAAAAAAA&#10;AAAAAAAfBAAAZHJzL2Rvd25yZXYueG1sUEsFBgAAAAAEAAQA8wAAACgFAAAAAA==&#10;" strokecolor="#44a436">
              <w10:wrap anchorx="page" anchory="page"/>
            </v:line>
          </w:pict>
        </mc:Fallback>
      </mc:AlternateContent>
    </w:r>
    <w:r>
      <w:rPr>
        <w:rStyle w:val="Paginanummer"/>
        <w:rFonts w:ascii="Arial" w:hAnsi="Arial"/>
        <w:sz w:val="16"/>
        <w:szCs w:val="16"/>
      </w:rPr>
      <w:t>Vertrouwelijk</w:t>
    </w:r>
    <w:r>
      <w:rPr>
        <w:rStyle w:val="Paginanummer"/>
        <w:rFonts w:ascii="Arial" w:hAnsi="Arial"/>
        <w:sz w:val="16"/>
        <w:szCs w:val="16"/>
      </w:rPr>
      <w:tab/>
    </w:r>
    <w:r w:rsidRPr="00BC0451">
      <w:rPr>
        <w:rStyle w:val="Paginanummer"/>
        <w:rFonts w:ascii="Arial" w:hAnsi="Arial"/>
        <w:sz w:val="16"/>
        <w:szCs w:val="16"/>
      </w:rPr>
      <w:fldChar w:fldCharType="begin"/>
    </w:r>
    <w:r w:rsidRPr="00BC0451">
      <w:rPr>
        <w:rStyle w:val="Paginanummer"/>
        <w:rFonts w:ascii="Arial" w:hAnsi="Arial"/>
        <w:sz w:val="16"/>
        <w:szCs w:val="16"/>
      </w:rPr>
      <w:instrText xml:space="preserve"> PAGE </w:instrText>
    </w:r>
    <w:r w:rsidRPr="00BC0451">
      <w:rPr>
        <w:rStyle w:val="Paginanummer"/>
        <w:rFonts w:ascii="Arial" w:hAnsi="Arial"/>
        <w:sz w:val="16"/>
        <w:szCs w:val="16"/>
      </w:rPr>
      <w:fldChar w:fldCharType="separate"/>
    </w:r>
    <w:r>
      <w:rPr>
        <w:rStyle w:val="Paginanummer"/>
        <w:rFonts w:ascii="Arial" w:hAnsi="Arial"/>
        <w:noProof/>
        <w:sz w:val="16"/>
        <w:szCs w:val="16"/>
      </w:rPr>
      <w:t>2</w:t>
    </w:r>
    <w:r w:rsidRPr="00BC0451">
      <w:rPr>
        <w:rStyle w:val="Paginanummer"/>
        <w:rFonts w:ascii="Arial" w:hAnsi="Arial"/>
        <w:sz w:val="16"/>
        <w:szCs w:val="16"/>
      </w:rPr>
      <w:fldChar w:fldCharType="end"/>
    </w:r>
    <w:r>
      <w:rPr>
        <w:rStyle w:val="Paginanummer"/>
        <w:rFonts w:ascii="Arial" w:hAnsi="Arial"/>
        <w:sz w:val="16"/>
        <w:szCs w:val="16"/>
      </w:rPr>
      <w:tab/>
      <w:t>Alleen voor intern gebruik</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CD6A6E" w14:textId="77777777" w:rsidR="00AD7500" w:rsidRDefault="00A064C2" w:rsidP="00AD7500">
    <w:pPr>
      <w:pStyle w:val="Voettekst"/>
    </w:pPr>
    <w:r>
      <w:rPr>
        <w:noProof/>
      </w:rPr>
      <mc:AlternateContent>
        <mc:Choice Requires="wps">
          <w:drawing>
            <wp:anchor distT="0" distB="0" distL="114300" distR="114300" simplePos="0" relativeHeight="251658244" behindDoc="0" locked="0" layoutInCell="1" allowOverlap="1" wp14:anchorId="5ED52A3E" wp14:editId="32C27772">
              <wp:simplePos x="0" y="0"/>
              <wp:positionH relativeFrom="column">
                <wp:posOffset>-1080135</wp:posOffset>
              </wp:positionH>
              <wp:positionV relativeFrom="paragraph">
                <wp:posOffset>-264160</wp:posOffset>
              </wp:positionV>
              <wp:extent cx="7658100" cy="850265"/>
              <wp:effectExtent l="0" t="3175" r="0" b="3810"/>
              <wp:wrapNone/>
              <wp:docPr id="31" name="Rectangle 7"/>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658100" cy="8502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rto="http://schemas.microsoft.com/office/word/2006/arto" xmlns:w16="http://schemas.microsoft.com/office/word/2018/wordml" xmlns:w16cex="http://schemas.microsoft.com/office/word/2018/wordml/cex">
          <w:pict>
            <v:rect w14:anchorId="1DD42DDD" id="Rectangle 7" o:spid="_x0000_s1026" style="position:absolute;margin-left:-85.05pt;margin-top:-20.8pt;width:603pt;height:66.95pt;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qtZ//QEAANwDAAAOAAAAZHJzL2Uyb0RvYy54bWysU8GO0zAQvSPxD5bvNElpuyVqulp1VYS0&#10;sCsWPsB1nMTC8Zix27R8PWOnWwrcEDlYHs/M83vPk9XtsTfsoNBrsBUvJjlnykqotW0r/vXL9s2S&#10;Mx+ErYUBqyp+Up7frl+/Wg2uVFPowNQKGYFYXw6u4l0IrswyLzvVCz8BpywlG8BeBAqxzWoUA6H3&#10;Jpvm+SIbAGuHIJX3dHo/Jvk64TeNkuGxabwKzFScuIW0Ylp3cc3WK1G2KFyn5ZmG+AcWvdCWLr1A&#10;3Ysg2B71X1C9lggemjCR0GfQNFqqpIHUFPkfap474VTSQuZ4d7HJ/z9Y+enwhEzXFX9bcGZFT2/0&#10;mVwTtjWK3UR/BudLKnt2TxgVevcA8ptnFjYdVak7RBg6JWpiVcT67LeGGHhqZbvhI9SELvYBklXH&#10;BvsISCawY3qR0+VF1DEwSYc3i/myyOnhJOWW83y6mKcrRPnS7dCH9wp6FjcVR+Ke0MXhwYfIRpQv&#10;JYk9GF1vtTEpwHa3McgOgqZjm74zur8uMzYWW4htI2I8STKjstGhHdQnUokwjhj9ErTpAH9wNtB4&#10;Vdx/3wtUnJkPlpx6V8xmcR5TMJvfTCnA68zuOiOsJKiKB87G7SaMM7x3qNuObiqSaAt35G6jk/Do&#10;/MjqTJZGKPlxHvc4o9dxqvr1U65/AgAA//8DAFBLAwQUAAYACAAAACEAGTnAg+EAAAAMAQAADwAA&#10;AGRycy9kb3ducmV2LnhtbEyPTU/DMAyG70j8h8hI3Lak+yi0NJ0Q0k7AgQ2Jq9d4bUXjlCbdyr8n&#10;O7GbLT96/bzFZrKdONHgW8cakrkCQVw503Kt4XO/nT2C8AHZYOeYNPySh015e1NgbtyZP+i0C7WI&#10;Iexz1NCE0OdS+qohi37ueuJ4O7rBYojrUEsz4DmG204ulEqlxZbjhwZ7emmo+t6NVgOmK/Pzfly+&#10;7V/HFLN6Utv1l9L6/m56fgIRaAr/MFz0ozqU0engRjZedBpmyYNKIhunVZKCuCBquc5AHDRkiyXI&#10;spDXJco/AAAA//8DAFBLAQItABQABgAIAAAAIQC2gziS/gAAAOEBAAATAAAAAAAAAAAAAAAAAAAA&#10;AABbQ29udGVudF9UeXBlc10ueG1sUEsBAi0AFAAGAAgAAAAhADj9If/WAAAAlAEAAAsAAAAAAAAA&#10;AAAAAAAALwEAAF9yZWxzLy5yZWxzUEsBAi0AFAAGAAgAAAAhAOqq1n/9AQAA3AMAAA4AAAAAAAAA&#10;AAAAAAAALgIAAGRycy9lMm9Eb2MueG1sUEsBAi0AFAAGAAgAAAAhABk5wIPhAAAADAEAAA8AAAAA&#10;AAAAAAAAAAAAVwQAAGRycy9kb3ducmV2LnhtbFBLBQYAAAAABAAEAPMAAABlBQAAAAA=&#10;" stroked="f"/>
          </w:pict>
        </mc:Fallback>
      </mc:AlternateContent>
    </w:r>
    <w:r>
      <w:rPr>
        <w:noProof/>
      </w:rPr>
      <mc:AlternateContent>
        <mc:Choice Requires="wps">
          <w:drawing>
            <wp:anchor distT="0" distB="0" distL="114300" distR="114300" simplePos="0" relativeHeight="251658248" behindDoc="0" locked="0" layoutInCell="1" allowOverlap="1" wp14:anchorId="696D31F8" wp14:editId="1D22E3F8">
              <wp:simplePos x="0" y="0"/>
              <wp:positionH relativeFrom="page">
                <wp:posOffset>0</wp:posOffset>
              </wp:positionH>
              <wp:positionV relativeFrom="page">
                <wp:posOffset>9832975</wp:posOffset>
              </wp:positionV>
              <wp:extent cx="7560310" cy="0"/>
              <wp:effectExtent l="28575" t="31750" r="31115" b="34925"/>
              <wp:wrapNone/>
              <wp:docPr id="30" name="Line 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7560310" cy="0"/>
                      </a:xfrm>
                      <a:prstGeom prst="line">
                        <a:avLst/>
                      </a:prstGeom>
                      <a:noFill/>
                      <a:ln w="54000">
                        <a:solidFill>
                          <a:srgbClr val="44A436"/>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arto="http://schemas.microsoft.com/office/word/2006/arto" xmlns:w16="http://schemas.microsoft.com/office/word/2018/wordml" xmlns:w16cex="http://schemas.microsoft.com/office/word/2018/wordml/cex">
          <w:pict>
            <v:line w14:anchorId="3DFA0682" id="Line 4" o:spid="_x0000_s1026" style="position:absolute;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 from="0,774.25pt" to="595.3pt,774.2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p8NIxQEAAGsDAAAOAAAAZHJzL2Uyb0RvYy54bWysU02P0zAQvSPxHyzfadJttqCo6Qp1WS4F&#10;Ku3yA6a2k1g4Hst2m/TfM3Y/WOCGuFhjz8ybN2/Gq4dpMOyofNBoGz6flZwpK1Bq2zX8+8vTuw+c&#10;hQhWgkGrGn5SgT+s375Zja5Wd9ijkcozArGhHl3D+xhdXRRB9GqAMEOnLDlb9ANEuvqukB5GQh9M&#10;cVeWy2JEL51HoUKg18ezk68zftsqEb+1bVCRmYYTt5hPn899Oov1CurOg+u1uNCAf2AxgLZU9Ab1&#10;CBHYweu/oAYtPAZs40zgUGDbaqFyD9TNvPyjm+cenMq9kDjB3WQK/w9WfD3uPNOy4QuSx8JAM9pq&#10;q1iVpBldqCliY3c+NScm++y2KH4EZnHTg+1UpvhycpQ2TxnFbynpEhwV2I9fUFIMHCJmnabWDwmS&#10;FGBTHsfpNg41RSbo8f39slzMiZa4+gqor4nOh/hZ4cCS0XBDnDMwHLchJiJQX0NSHYtP2pg8bWPZ&#10;2PD7qizLnBHQaJm8KS74br8xnh2BFqaqPlaLZW6LPK/DPB6szGi9AvnpYkfQ5mxTdWMvaiQBzlLu&#10;UZ52/qoSTTTTvGxfWpnX95z964+sfwIAAP//AwBQSwMEFAAGAAgAAAAhAKwfOf7gAAAACwEAAA8A&#10;AABkcnMvZG93bnJldi54bWxMj8FOwzAQRO9I/IO1SFwQdYrSKglxKoTUHpAQauHCzYkXJxCvQ+y2&#10;ga9ne0Bw3JnR7JtyNbleHHAMnScF81kCAqnxpiOr4OV5fZ2BCFGT0b0nVPCFAVbV+VmpC+OPtMXD&#10;LlrBJRQKraCNcSikDE2LToeZH5DYe/Oj05HP0Uoz6iOXu17eJMlSOt0Rf2j1gPctNh+7vVPwnabr&#10;q6d8+/Dp3+WrrbONzR83Sl1eTHe3ICJO8S8MJ3xGh4qZar8nE0SvgIdEVhdptgBx8ud5sgRR/2qy&#10;KuX/DdUPAAAA//8DAFBLAQItABQABgAIAAAAIQC2gziS/gAAAOEBAAATAAAAAAAAAAAAAAAAAAAA&#10;AABbQ29udGVudF9UeXBlc10ueG1sUEsBAi0AFAAGAAgAAAAhADj9If/WAAAAlAEAAAsAAAAAAAAA&#10;AAAAAAAALwEAAF9yZWxzLy5yZWxzUEsBAi0AFAAGAAgAAAAhAPqnw0jFAQAAawMAAA4AAAAAAAAA&#10;AAAAAAAALgIAAGRycy9lMm9Eb2MueG1sUEsBAi0AFAAGAAgAAAAhAKwfOf7gAAAACwEAAA8AAAAA&#10;AAAAAAAAAAAAHwQAAGRycy9kb3ducmV2LnhtbFBLBQYAAAAABAAEAPMAAAAsBQAAAAA=&#10;" strokecolor="#44a436" strokeweight="1.5mm">
              <w10:wrap anchorx="page" anchory="page"/>
            </v:line>
          </w:pict>
        </mc:Fallback>
      </mc:AlternateContent>
    </w:r>
    <w:r>
      <w:rPr>
        <w:noProof/>
      </w:rPr>
      <w:drawing>
        <wp:anchor distT="0" distB="0" distL="114300" distR="114300" simplePos="0" relativeHeight="251658246" behindDoc="0" locked="0" layoutInCell="1" allowOverlap="1" wp14:anchorId="5E9051A5" wp14:editId="61991BC1">
          <wp:simplePos x="0" y="0"/>
          <wp:positionH relativeFrom="page">
            <wp:posOffset>540385</wp:posOffset>
          </wp:positionH>
          <wp:positionV relativeFrom="page">
            <wp:posOffset>10060940</wp:posOffset>
          </wp:positionV>
          <wp:extent cx="2879725" cy="444500"/>
          <wp:effectExtent l="19050" t="0" r="0" b="0"/>
          <wp:wrapNone/>
          <wp:docPr id="3" name="Afbeelding 3" descr="VvV_LOGO_RGB_160m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VvV_LOGO_RGB_160mm"/>
                  <pic:cNvPicPr>
                    <a:picLocks noChangeAspect="1" noChangeArrowheads="1"/>
                  </pic:cNvPicPr>
                </pic:nvPicPr>
                <pic:blipFill>
                  <a:blip r:embed="rId1"/>
                  <a:srcRect/>
                  <a:stretch>
                    <a:fillRect/>
                  </a:stretch>
                </pic:blipFill>
                <pic:spPr bwMode="auto">
                  <a:xfrm>
                    <a:off x="0" y="0"/>
                    <a:ext cx="2879725" cy="444500"/>
                  </a:xfrm>
                  <a:prstGeom prst="rect">
                    <a:avLst/>
                  </a:prstGeom>
                  <a:noFill/>
                  <a:ln w="9525">
                    <a:noFill/>
                    <a:miter lim="800000"/>
                    <a:headEnd/>
                    <a:tailEnd/>
                  </a:ln>
                </pic:spPr>
              </pic:pic>
            </a:graphicData>
          </a:graphic>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05184C" w14:textId="08E4F749" w:rsidR="00AD7500" w:rsidRPr="00421848" w:rsidRDefault="00616C1B" w:rsidP="00AD7500">
    <w:pPr>
      <w:tabs>
        <w:tab w:val="clear" w:pos="567"/>
        <w:tab w:val="clear" w:pos="1134"/>
        <w:tab w:val="clear" w:pos="2268"/>
        <w:tab w:val="clear" w:pos="3402"/>
        <w:tab w:val="clear" w:pos="4536"/>
        <w:tab w:val="clear" w:pos="5670"/>
        <w:tab w:val="clear" w:pos="6804"/>
        <w:tab w:val="clear" w:pos="7938"/>
        <w:tab w:val="clear" w:pos="9072"/>
        <w:tab w:val="left" w:pos="3969"/>
        <w:tab w:val="left" w:pos="7229"/>
      </w:tabs>
      <w:rPr>
        <w:sz w:val="18"/>
        <w:szCs w:val="18"/>
      </w:rPr>
    </w:pPr>
    <w:sdt>
      <w:sdtPr>
        <w:rPr>
          <w:rStyle w:val="Paginanummer"/>
          <w:rFonts w:ascii="Arial" w:hAnsi="Arial"/>
          <w:sz w:val="18"/>
          <w:szCs w:val="18"/>
        </w:rPr>
        <w:alias w:val="Label"/>
        <w:tag w:val="DLCPolicyLabelValue"/>
        <w:id w:val="-1169549840"/>
        <w:lock w:val="contentLocked"/>
        <w:placeholder>
          <w:docPart w:val="E3243FABB4A045DE94A0B55D2D6FFA59"/>
        </w:placeholder>
        <w:dataBinding w:prefixMappings="xmlns:ns0='http://schemas.microsoft.com/office/2006/metadata/properties' xmlns:ns1='http://www.w3.org/2001/XMLSchema-instance' xmlns:ns2='http://schemas.microsoft.com/office/infopath/2007/PartnerControls' xmlns:ns3='2f946db7-5b91-4dca-a061-2794fba10647' xmlns:ns4='a172fef1-6015-4b38-98d7-982327efe194' " w:xpath="/ns0:properties[1]/documentManagement[1]/ns4:DLCPolicyLabelValue[1]" w:storeItemID="{4294B556-882A-4920-B46F-FC89C40256E2}"/>
        <w:text/>
      </w:sdtPr>
      <w:sdtEndPr>
        <w:rPr>
          <w:rStyle w:val="Paginanummer"/>
        </w:rPr>
      </w:sdtEndPr>
      <w:sdtContent>
        <w:r w:rsidR="005E22D6">
          <w:rPr>
            <w:rStyle w:val="Paginanummer"/>
            <w:rFonts w:ascii="Arial" w:hAnsi="Arial"/>
            <w:sz w:val="18"/>
            <w:szCs w:val="18"/>
          </w:rPr>
          <w:t>2020-876322534-7966</w:t>
        </w:r>
      </w:sdtContent>
    </w:sdt>
    <w:r w:rsidR="00A064C2">
      <w:rPr>
        <w:noProof/>
        <w:sz w:val="18"/>
        <w:szCs w:val="18"/>
      </w:rPr>
      <mc:AlternateContent>
        <mc:Choice Requires="wps">
          <w:drawing>
            <wp:anchor distT="0" distB="0" distL="114300" distR="114300" simplePos="0" relativeHeight="251658253" behindDoc="0" locked="0" layoutInCell="1" allowOverlap="1" wp14:anchorId="3452A48E" wp14:editId="617FB353">
              <wp:simplePos x="0" y="0"/>
              <wp:positionH relativeFrom="page">
                <wp:posOffset>1090930</wp:posOffset>
              </wp:positionH>
              <wp:positionV relativeFrom="page">
                <wp:posOffset>9946640</wp:posOffset>
              </wp:positionV>
              <wp:extent cx="5223510" cy="0"/>
              <wp:effectExtent l="5080" t="12065" r="10160" b="6985"/>
              <wp:wrapNone/>
              <wp:docPr id="13" name="Line 6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223510" cy="0"/>
                      </a:xfrm>
                      <a:prstGeom prst="line">
                        <a:avLst/>
                      </a:prstGeom>
                      <a:noFill/>
                      <a:ln w="9525">
                        <a:solidFill>
                          <a:srgbClr val="44A436"/>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arto="http://schemas.microsoft.com/office/word/2006/arto" xmlns:w16="http://schemas.microsoft.com/office/word/2018/wordml" xmlns:w16cex="http://schemas.microsoft.com/office/word/2018/wordml/cex">
          <w:pict>
            <v:line w14:anchorId="30BF37FF" id="Line 67" o:spid="_x0000_s1026" style="position:absolute;z-index:25165825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 from="85.9pt,783.2pt" to="497.2pt,783.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MvkuxQEAAGsDAAAOAAAAZHJzL2Uyb0RvYy54bWysU8uOGyEQvEfKPyDu8fid7MjjVeTN5uJk&#10;Le3mA9rAzKAwNALsGf99GvzIJnuLckFAd1dXV8HqfugMOyofNNqKT0ZjzpQVKLVtKv7j5fHDJ85C&#10;BCvBoFUVP6nA79fv3616V6optmik8oxAbCh7V/E2RlcWRRCt6iCM0ClLwRp9B5GOvimkh57QO1NM&#10;x+Nl0aOXzqNQIdDtwznI1xm/rpWIT3UdVGSm4sQt5tXndZ/WYr2CsvHgWi0uNOAfWHSgLTW9QT1A&#10;BHbw+g1Up4XHgHUcCewKrGstVJ6BppmM/5rmuQWn8iwkTnA3mcL/gxXfjzvPtCTvZpxZ6MijrbaK&#10;LT8mbXoXSkrZ2J1P04nBPrstip+BWdy0YBuVOb6cHNVNUkXxR0k6BEcd9v03lJQDh4hZqKH2XYIk&#10;CdiQ/Tjd/FBDZIIuF9PpbDEh28Q1VkB5LXQ+xK8KO5Y2FTdEOgPDcRtiIgLlNSX1sfiojcl2G8v6&#10;it8tpotcENBomYIpLfhmvzGeHYEezHz+eT5b5qko8jrN48HKDNYqkF8u+wjanPfU3NiLGGn+s5J7&#10;lKedv4pEjmaWl9eXnszrc67+/UfWvwAAAP//AwBQSwMEFAAGAAgAAAAhAIM0NUncAAAADQEAAA8A&#10;AABkcnMvZG93bnJldi54bWxMj8FOw0AMRO9I/MPKSNzopqikJGRTVUiIG1JTPsDNmiQi642ymyb0&#10;6zEHBLcZezR+LnaL69WZxtB5NrBeJaCIa287bgy8H1/uHkGFiGyx90wGvijArry+KjC3fuYDnavY&#10;KCnhkKOBNsYh1zrULTkMKz8Qy+7Djw6j2LHRdsRZyl2v75Mk1Q47lgstDvTcUv1ZTc5AOMyXt9cK&#10;uy3Hyu2bC05zlhpze7Psn0BFWuJfGH7wBR1KYTr5iW1QvfjtWtCjiIc03YCSSJZtRJx+R7os9P8v&#10;ym8AAAD//wMAUEsBAi0AFAAGAAgAAAAhALaDOJL+AAAA4QEAABMAAAAAAAAAAAAAAAAAAAAAAFtD&#10;b250ZW50X1R5cGVzXS54bWxQSwECLQAUAAYACAAAACEAOP0h/9YAAACUAQAACwAAAAAAAAAAAAAA&#10;AAAvAQAAX3JlbHMvLnJlbHNQSwECLQAUAAYACAAAACEAWzL5LsUBAABrAwAADgAAAAAAAAAAAAAA&#10;AAAuAgAAZHJzL2Uyb0RvYy54bWxQSwECLQAUAAYACAAAACEAgzQ1SdwAAAANAQAADwAAAAAAAAAA&#10;AAAAAAAfBAAAZHJzL2Rvd25yZXYueG1sUEsFBgAAAAAEAAQA8wAAACgFAAAAAA==&#10;" strokecolor="#44a436">
              <w10:wrap anchorx="page" anchory="page"/>
            </v:line>
          </w:pict>
        </mc:Fallback>
      </mc:AlternateContent>
    </w:r>
    <w:r w:rsidR="00A064C2" w:rsidRPr="00421848">
      <w:rPr>
        <w:rStyle w:val="Paginanummer"/>
        <w:rFonts w:ascii="Arial" w:hAnsi="Arial"/>
        <w:sz w:val="18"/>
        <w:szCs w:val="18"/>
      </w:rPr>
      <w:t>/</w:t>
    </w:r>
    <w:sdt>
      <w:sdtPr>
        <w:rPr>
          <w:rStyle w:val="Paginanummer"/>
          <w:rFonts w:ascii="Arial" w:hAnsi="Arial"/>
          <w:sz w:val="18"/>
          <w:szCs w:val="18"/>
        </w:rPr>
        <w:alias w:val="Bewerkercode"/>
        <w:tag w:val="VerbondBewerkercode"/>
        <w:id w:val="-451325299"/>
        <w:placeholder>
          <w:docPart w:val="1993D686E151472DB0F4A62E1B63343F"/>
        </w:placeholder>
        <w:dataBinding w:prefixMappings="xmlns:ns0='http://schemas.microsoft.com/office/2006/metadata/properties' xmlns:ns1='http://www.w3.org/2001/XMLSchema-instance' xmlns:ns2='http://schemas.microsoft.com/office/infopath/2007/PartnerControls' xmlns:ns3='2f946db7-5b91-4dca-a061-2794fba10647' xmlns:ns4='9a05ee57-1d55-47ba-b361-2162d0f1b7c1' xmlns:ns5='a172fef1-6015-4b38-98d7-982327efe194' " w:xpath="/ns0:properties[1]/documentManagement[1]/ns3:VerbondBewerkercode[1]" w:storeItemID="{4294B556-882A-4920-B46F-FC89C40256E2}"/>
        <w:text/>
      </w:sdtPr>
      <w:sdtEndPr>
        <w:rPr>
          <w:rStyle w:val="Paginanummer"/>
        </w:rPr>
      </w:sdtEndPr>
      <w:sdtContent>
        <w:r w:rsidR="00F12329">
          <w:rPr>
            <w:rStyle w:val="Paginanummer"/>
            <w:rFonts w:ascii="Arial" w:hAnsi="Arial"/>
            <w:sz w:val="18"/>
            <w:szCs w:val="18"/>
          </w:rPr>
          <w:t>MBLOM</w:t>
        </w:r>
      </w:sdtContent>
    </w:sdt>
    <w:r w:rsidR="00A064C2" w:rsidRPr="00421848">
      <w:rPr>
        <w:rStyle w:val="Paginanummer"/>
        <w:rFonts w:ascii="Arial" w:hAnsi="Arial"/>
        <w:sz w:val="18"/>
        <w:szCs w:val="18"/>
      </w:rPr>
      <w:tab/>
    </w:r>
    <w:r w:rsidR="00A064C2" w:rsidRPr="00421848">
      <w:rPr>
        <w:rStyle w:val="Paginanummer"/>
        <w:rFonts w:ascii="Arial" w:hAnsi="Arial"/>
        <w:sz w:val="18"/>
        <w:szCs w:val="18"/>
      </w:rPr>
      <w:fldChar w:fldCharType="begin"/>
    </w:r>
    <w:r w:rsidR="00A064C2" w:rsidRPr="00421848">
      <w:rPr>
        <w:rStyle w:val="Paginanummer"/>
        <w:rFonts w:ascii="Arial" w:hAnsi="Arial"/>
        <w:sz w:val="18"/>
        <w:szCs w:val="18"/>
      </w:rPr>
      <w:instrText xml:space="preserve"> PAGE </w:instrText>
    </w:r>
    <w:r w:rsidR="00A064C2" w:rsidRPr="00421848">
      <w:rPr>
        <w:rStyle w:val="Paginanummer"/>
        <w:rFonts w:ascii="Arial" w:hAnsi="Arial"/>
        <w:sz w:val="18"/>
        <w:szCs w:val="18"/>
      </w:rPr>
      <w:fldChar w:fldCharType="separate"/>
    </w:r>
    <w:r w:rsidR="00A064C2">
      <w:rPr>
        <w:rStyle w:val="Paginanummer"/>
        <w:rFonts w:ascii="Arial" w:hAnsi="Arial"/>
        <w:noProof/>
        <w:sz w:val="18"/>
        <w:szCs w:val="18"/>
      </w:rPr>
      <w:t>5</w:t>
    </w:r>
    <w:r w:rsidR="00A064C2" w:rsidRPr="00421848">
      <w:rPr>
        <w:rStyle w:val="Paginanummer"/>
        <w:rFonts w:ascii="Arial" w:hAnsi="Arial"/>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614C8C5D" w14:textId="77777777" w:rsidR="006F5941" w:rsidRDefault="006F5941">
      <w:r>
        <w:separator/>
      </w:r>
    </w:p>
  </w:footnote>
  <w:footnote w:type="continuationSeparator" w:id="0">
    <w:p w14:paraId="4C9B80BC" w14:textId="77777777" w:rsidR="006F5941" w:rsidRDefault="006F5941">
      <w:r>
        <w:continuationSeparator/>
      </w:r>
    </w:p>
  </w:footnote>
  <w:footnote w:type="continuationNotice" w:id="1">
    <w:p w14:paraId="019A73BB" w14:textId="77777777" w:rsidR="006F5941" w:rsidRDefault="006F5941"/>
  </w:footnote>
  <w:footnote w:id="2">
    <w:p w14:paraId="24C6DCCC" w14:textId="77777777" w:rsidR="002D2CA4" w:rsidRPr="00681FD5" w:rsidRDefault="002D2CA4" w:rsidP="002D2CA4">
      <w:pPr>
        <w:pStyle w:val="Voetnoottekst"/>
        <w:rPr>
          <w:rFonts w:ascii="Arial" w:hAnsi="Arial" w:cs="Arial"/>
          <w:sz w:val="16"/>
          <w:szCs w:val="16"/>
        </w:rPr>
      </w:pPr>
      <w:r>
        <w:rPr>
          <w:rStyle w:val="Voetnootmarkering"/>
        </w:rPr>
        <w:footnoteRef/>
      </w:r>
      <w:r>
        <w:t xml:space="preserve"> </w:t>
      </w:r>
      <w:r w:rsidRPr="00681FD5">
        <w:rPr>
          <w:rFonts w:ascii="Arial" w:hAnsi="Arial" w:cs="Arial"/>
          <w:sz w:val="16"/>
          <w:szCs w:val="16"/>
        </w:rPr>
        <w:t>Denk aan de inzet van chatbots, straight through processing, AI-toepassingen, gebruik van biometrische data, social media data etc.</w:t>
      </w:r>
    </w:p>
  </w:footnote>
  <w:footnote w:id="3">
    <w:p w14:paraId="227553CC" w14:textId="77777777" w:rsidR="00892539" w:rsidRPr="00681FD5" w:rsidRDefault="00892539" w:rsidP="00892539">
      <w:pPr>
        <w:pStyle w:val="Voetnoottekst"/>
        <w:rPr>
          <w:rFonts w:ascii="Arial" w:hAnsi="Arial" w:cs="Arial"/>
          <w:sz w:val="16"/>
          <w:szCs w:val="16"/>
        </w:rPr>
      </w:pPr>
      <w:r w:rsidRPr="00681FD5">
        <w:rPr>
          <w:rStyle w:val="Voetnootmarkering"/>
          <w:rFonts w:ascii="Arial" w:hAnsi="Arial" w:cs="Arial"/>
          <w:sz w:val="16"/>
          <w:szCs w:val="16"/>
        </w:rPr>
        <w:footnoteRef/>
      </w:r>
      <w:r w:rsidRPr="00681FD5">
        <w:rPr>
          <w:rFonts w:ascii="Arial" w:hAnsi="Arial" w:cs="Arial"/>
          <w:sz w:val="16"/>
          <w:szCs w:val="16"/>
        </w:rPr>
        <w:t xml:space="preserve"> PARP: product approval en review process, een wettelijke verplichting voor alle verzekeraars, om bij de ontwikkeling van nieuwe producten volgens een uitgewerkte methode vast te leggen, in hoeverre het product overeenkomt met het klantbelang. De Autoriteit Financiële Markten ziet toe op de uitvoering hiervan.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A01297" w14:textId="77777777" w:rsidR="00181497" w:rsidRDefault="00181497">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F0F0A6" w14:textId="77777777" w:rsidR="00AD7500" w:rsidRDefault="00A064C2" w:rsidP="00AD7500">
    <w:r>
      <w:rPr>
        <w:noProof/>
      </w:rPr>
      <mc:AlternateContent>
        <mc:Choice Requires="wps">
          <w:drawing>
            <wp:anchor distT="0" distB="0" distL="114300" distR="114300" simplePos="0" relativeHeight="251658250" behindDoc="0" locked="0" layoutInCell="1" allowOverlap="1" wp14:anchorId="2A688765" wp14:editId="071EEAFD">
              <wp:simplePos x="0" y="0"/>
              <wp:positionH relativeFrom="column">
                <wp:posOffset>737235</wp:posOffset>
              </wp:positionH>
              <wp:positionV relativeFrom="page">
                <wp:posOffset>311785</wp:posOffset>
              </wp:positionV>
              <wp:extent cx="4050665" cy="283845"/>
              <wp:effectExtent l="3810" t="0" r="3175" b="4445"/>
              <wp:wrapNone/>
              <wp:docPr id="41"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050665" cy="283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0ABA262" w14:textId="77777777" w:rsidR="00AD7500" w:rsidRPr="001D5FAB" w:rsidRDefault="00616C1B" w:rsidP="00AD7500">
                          <w:pPr>
                            <w:rPr>
                              <w:rStyle w:val="Paginanummer"/>
                              <w:rFonts w:ascii="Arial" w:hAnsi="Arial"/>
                              <w:color w:val="92278F" w:themeColor="accent1"/>
                            </w:rPr>
                          </w:pPr>
                          <w:sdt>
                            <w:sdtPr>
                              <w:rPr>
                                <w:rStyle w:val="Paginanummer"/>
                                <w:rFonts w:ascii="Arial" w:hAnsi="Arial"/>
                                <w:color w:val="92278F" w:themeColor="accent1"/>
                              </w:rPr>
                              <w:alias w:val="Titel"/>
                              <w:id w:val="20285015"/>
                              <w:placeholder>
                                <w:docPart w:val="807E46BFD054458BAC35E8F2FD617651"/>
                              </w:placeholder>
                              <w:showingPlcHdr/>
                              <w:dataBinding w:prefixMappings="xmlns:ns0='http://purl.org/dc/elements/1.1/' xmlns:ns1='http://schemas.openxmlformats.org/package/2006/metadata/core-properties' " w:xpath="/ns1:coreProperties[1]/ns0:title[1]" w:storeItemID="{6C3C8BC8-F283-45AE-878A-BAB7291924A1}"/>
                              <w:text/>
                            </w:sdtPr>
                            <w:sdtEndPr>
                              <w:rPr>
                                <w:rStyle w:val="Paginanummer"/>
                              </w:rPr>
                            </w:sdtEndPr>
                            <w:sdtContent>
                              <w:r w:rsidR="00A064C2">
                                <w:rPr>
                                  <w:rStyle w:val="Paginanummer"/>
                                  <w:rFonts w:ascii="Arial" w:hAnsi="Arial"/>
                                  <w:color w:val="92278F" w:themeColor="accent1"/>
                                </w:rPr>
                                <w:t xml:space="preserve"> </w:t>
                              </w:r>
                            </w:sdtContent>
                          </w:sdt>
                          <w:r w:rsidR="00A064C2">
                            <w:rPr>
                              <w:rStyle w:val="Paginanummer"/>
                              <w:rFonts w:ascii="Arial" w:hAnsi="Arial"/>
                              <w:color w:val="92278F" w:themeColor="accent1"/>
                            </w:rPr>
                            <w:t xml:space="preserve"> </w:t>
                          </w:r>
                          <w:sdt>
                            <w:sdtPr>
                              <w:rPr>
                                <w:rStyle w:val="Paginanummer"/>
                                <w:rFonts w:ascii="Arial" w:hAnsi="Arial"/>
                                <w:color w:val="92278F" w:themeColor="accent1"/>
                              </w:rPr>
                              <w:alias w:val="Rapportageperiode"/>
                              <w:id w:val="20285016"/>
                              <w:placeholder>
                                <w:docPart w:val="BEC15F0A7A954CE39D033C13A54E72C5"/>
                              </w:placeholder>
                              <w:showingPlcHdr/>
                              <w:dataBinding w:prefixMappings="xmlns:ns0='http://schemas.microsoft.com/office/2006/metadata/properties' xmlns:ns1='http://www.w3.org/2001/XMLSchema-instance' xmlns:ns2='http://schemas.microsoft.com/office/infopath/2007/PartnerControls' xmlns:ns3='58EFF437-0CC0-4AFA-8C18-6BCCBE486714' xmlns:ns4='83576042-0c10-494a-947a-e0b3b5e48571' " w:xpath="/ns0:properties[1]/documentManagement[1]/ns3:VerbondRapportageperiode[1]" w:storeItemID="{0EDEFC33-6661-4A3B-A9D5-5FC5A8000746}"/>
                              <w:text/>
                            </w:sdtPr>
                            <w:sdtEndPr>
                              <w:rPr>
                                <w:rStyle w:val="Paginanummer"/>
                              </w:rPr>
                            </w:sdtEndPr>
                            <w:sdtContent>
                              <w:r w:rsidR="00A064C2">
                                <w:rPr>
                                  <w:rStyle w:val="Paginanummer"/>
                                  <w:rFonts w:ascii="Arial" w:hAnsi="Arial"/>
                                  <w:color w:val="92278F" w:themeColor="accent1"/>
                                </w:rPr>
                                <w:t xml:space="preserve"> </w:t>
                              </w:r>
                            </w:sdtContent>
                          </w:sdt>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xmlns:w16="http://schemas.microsoft.com/office/word/2018/wordml" xmlns:w16cex="http://schemas.microsoft.com/office/word/2018/wordml/cex">
          <w:pict>
            <v:shapetype w14:anchorId="2A688765" id="_x0000_t202" coordsize="21600,21600" o:spt="202" path="m,l,21600r21600,l21600,xe">
              <v:stroke joinstyle="miter"/>
              <v:path gradientshapeok="t" o:connecttype="rect"/>
            </v:shapetype>
            <v:shape id="_x0000_s1028" type="#_x0000_t202" style="position:absolute;margin-left:58.05pt;margin-top:24.55pt;width:318.95pt;height:22.35pt;z-index:25165825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JLdn6gEAALcDAAAOAAAAZHJzL2Uyb0RvYy54bWysU9tu2zAMfR+wfxD0vtjJkiAw4hRdiw4D&#10;ugvQ7gMYWY6F2aJGKbGzrx8lx1m3vQ17EWiKOjw8PN7eDF0rTpq8QVvK+SyXQluFlbGHUn59fniz&#10;kcIHsBW0aHUpz9rLm93rV9veFXqBDbaVJsEg1he9K2UTgiuyzKtGd+Bn6LTlyxqpg8CfdMgqgp7R&#10;uzZb5Pk665EqR6i095y9Hy/lLuHXtVbhc117HURbSuYW0knp3Mcz222hOBC4xqgLDfgHFh0Yy02v&#10;UPcQQBzJ/AXVGUXosQ4zhV2GdW2UTjPwNPP8j2meGnA6zcLieHeVyf8/WPXp9IWEqUq5nEthoeMd&#10;PeshiHc4iE2Up3e+4Konx3Vh4DSvOY3q3SOqb15YvGvAHvQtEfaNhorpzePL7MXTEcdHkH3/EStu&#10;A8eACWioqYvasRqC0XlN5+tqIhXFyWW+ytfrlRSK7xabt5vlKrWAYnrtyIf3GjsRg1ISrz6hw+nR&#10;h8gGiqkkNrP4YNo2rb+1vyW4MGYS+0h4pB6G/XBRY4/VmecgHN3E7uegQfohRc9OKqX/fgTSUrQf&#10;LGsRbTcFNAX7KQCr+GkpgxRjeBdGex4dmUPDyKPaFm9Zr9qkUaKwI4sLT3ZHmvDi5Gi/l9+p6tf/&#10;tvsJAAD//wMAUEsDBBQABgAIAAAAIQDL4/1y3gAAAAkBAAAPAAAAZHJzL2Rvd25yZXYueG1sTI9N&#10;T4NAEIbvJv6HzZh4swtasVCWpjF6MjFSPPS4sFMgZWeR3bb47x1Pepq8mSfvR76Z7SDOOPnekYJ4&#10;EYFAapzpqVXwWb3erUD4oMnowREq+EYPm+L6KteZcRcq8bwLrWAT8plW0IUwZlL6pkOr/cKNSPw7&#10;uMnqwHJqpZn0hc3tIO+jKJFW98QJnR7xucPmuDtZBds9lS/913v9UR7KvqrSiN6So1K3N/N2DSLg&#10;HP5g+K3P1aHgTrU7kfFiYB0nMaMKlilfBp4elzyuVpA+rEAWufy/oPgBAAD//wMAUEsBAi0AFAAG&#10;AAgAAAAhALaDOJL+AAAA4QEAABMAAAAAAAAAAAAAAAAAAAAAAFtDb250ZW50X1R5cGVzXS54bWxQ&#10;SwECLQAUAAYACAAAACEAOP0h/9YAAACUAQAACwAAAAAAAAAAAAAAAAAvAQAAX3JlbHMvLnJlbHNQ&#10;SwECLQAUAAYACAAAACEAwCS3Z+oBAAC3AwAADgAAAAAAAAAAAAAAAAAuAgAAZHJzL2Uyb0RvYy54&#10;bWxQSwECLQAUAAYACAAAACEAy+P9ct4AAAAJAQAADwAAAAAAAAAAAAAAAABEBAAAZHJzL2Rvd25y&#10;ZXYueG1sUEsFBgAAAAAEAAQA8wAAAE8FAAAAAA==&#10;" filled="f" stroked="f">
              <v:textbox inset="0,0,0,0">
                <w:txbxContent>
                  <w:p w14:paraId="30ABA262" w14:textId="77777777" w:rsidR="00AD7500" w:rsidRPr="001D5FAB" w:rsidRDefault="00181497" w:rsidP="00AD7500">
                    <w:pPr>
                      <w:rPr>
                        <w:rStyle w:val="PageNumber"/>
                        <w:rFonts w:ascii="Arial" w:hAnsi="Arial"/>
                        <w:color w:val="92278F" w:themeColor="accent1"/>
                      </w:rPr>
                    </w:pPr>
                    <w:sdt>
                      <w:sdtPr>
                        <w:rPr>
                          <w:rStyle w:val="PageNumber"/>
                          <w:rFonts w:ascii="Arial" w:hAnsi="Arial"/>
                          <w:color w:val="92278F" w:themeColor="accent1"/>
                        </w:rPr>
                        <w:alias w:val="Titel"/>
                        <w:id w:val="20285015"/>
                        <w:placeholder>
                          <w:docPart w:val="807E46BFD054458BAC35E8F2FD617651"/>
                        </w:placeholder>
                        <w:showingPlcHdr/>
                        <w:dataBinding w:prefixMappings="xmlns:ns0='http://purl.org/dc/elements/1.1/' xmlns:ns1='http://schemas.openxmlformats.org/package/2006/metadata/core-properties' " w:xpath="/ns1:coreProperties[1]/ns0:title[1]" w:storeItemID="{6C3C8BC8-F283-45AE-878A-BAB7291924A1}"/>
                        <w:text/>
                      </w:sdtPr>
                      <w:sdtContent>
                        <w:r w:rsidR="00A064C2">
                          <w:rPr>
                            <w:rStyle w:val="PageNumber"/>
                            <w:rFonts w:ascii="Arial" w:hAnsi="Arial"/>
                            <w:color w:val="92278F" w:themeColor="accent1"/>
                          </w:rPr>
                          <w:t xml:space="preserve"> </w:t>
                        </w:r>
                      </w:sdtContent>
                    </w:sdt>
                    <w:r w:rsidR="00A064C2">
                      <w:rPr>
                        <w:rStyle w:val="PageNumber"/>
                        <w:rFonts w:ascii="Arial" w:hAnsi="Arial"/>
                        <w:color w:val="92278F" w:themeColor="accent1"/>
                      </w:rPr>
                      <w:t xml:space="preserve"> </w:t>
                    </w:r>
                    <w:sdt>
                      <w:sdtPr>
                        <w:rPr>
                          <w:rStyle w:val="PageNumber"/>
                          <w:rFonts w:ascii="Arial" w:hAnsi="Arial"/>
                          <w:color w:val="92278F" w:themeColor="accent1"/>
                        </w:rPr>
                        <w:alias w:val="Rapportageperiode"/>
                        <w:id w:val="20285016"/>
                        <w:placeholder>
                          <w:docPart w:val="BEC15F0A7A954CE39D033C13A54E72C5"/>
                        </w:placeholder>
                        <w:showingPlcHdr/>
                        <w:dataBinding w:prefixMappings="xmlns:ns0='http://schemas.microsoft.com/office/2006/metadata/properties' xmlns:ns1='http://www.w3.org/2001/XMLSchema-instance' xmlns:ns2='http://schemas.microsoft.com/office/infopath/2007/PartnerControls' xmlns:ns3='58EFF437-0CC0-4AFA-8C18-6BCCBE486714' xmlns:ns4='83576042-0c10-494a-947a-e0b3b5e48571' " w:xpath="/ns0:properties[1]/documentManagement[1]/ns3:VerbondRapportageperiode[1]" w:storeItemID="{0EDEFC33-6661-4A3B-A9D5-5FC5A8000746}"/>
                        <w:text/>
                      </w:sdtPr>
                      <w:sdtContent>
                        <w:r w:rsidR="00A064C2">
                          <w:rPr>
                            <w:rStyle w:val="PageNumber"/>
                            <w:rFonts w:ascii="Arial" w:hAnsi="Arial"/>
                            <w:color w:val="92278F" w:themeColor="accent1"/>
                          </w:rPr>
                          <w:t xml:space="preserve"> </w:t>
                        </w:r>
                      </w:sdtContent>
                    </w:sdt>
                  </w:p>
                </w:txbxContent>
              </v:textbox>
              <w10:wrap anchory="page"/>
            </v:shape>
          </w:pict>
        </mc:Fallback>
      </mc:AlternateContent>
    </w:r>
    <w:r>
      <w:rPr>
        <w:noProof/>
      </w:rPr>
      <mc:AlternateContent>
        <mc:Choice Requires="wps">
          <w:drawing>
            <wp:anchor distT="0" distB="0" distL="114300" distR="114300" simplePos="0" relativeHeight="251658256" behindDoc="0" locked="0" layoutInCell="1" allowOverlap="1" wp14:anchorId="48298F5A" wp14:editId="7D6D464F">
              <wp:simplePos x="0" y="0"/>
              <wp:positionH relativeFrom="column">
                <wp:posOffset>0</wp:posOffset>
              </wp:positionH>
              <wp:positionV relativeFrom="page">
                <wp:posOffset>-360045</wp:posOffset>
              </wp:positionV>
              <wp:extent cx="737235" cy="1259840"/>
              <wp:effectExtent l="0" t="1905" r="5715" b="5080"/>
              <wp:wrapNone/>
              <wp:docPr id="40" name="Freeform 16"/>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wps:cNvSpPr>
                    <wps:spPr bwMode="auto">
                      <a:xfrm>
                        <a:off x="0" y="0"/>
                        <a:ext cx="737235" cy="1259840"/>
                      </a:xfrm>
                      <a:custGeom>
                        <a:avLst/>
                        <a:gdLst>
                          <a:gd name="T0" fmla="*/ 8640 w 8640"/>
                          <a:gd name="T1" fmla="*/ 0 h 14760"/>
                          <a:gd name="T2" fmla="*/ 180 w 8640"/>
                          <a:gd name="T3" fmla="*/ 14760 h 14760"/>
                          <a:gd name="T4" fmla="*/ 0 w 8640"/>
                          <a:gd name="T5" fmla="*/ 14760 h 14760"/>
                          <a:gd name="T6" fmla="*/ 7020 w 8640"/>
                          <a:gd name="T7" fmla="*/ 0 h 14760"/>
                          <a:gd name="T8" fmla="*/ 8640 w 8640"/>
                          <a:gd name="T9" fmla="*/ 0 h 14760"/>
                        </a:gdLst>
                        <a:ahLst/>
                        <a:cxnLst>
                          <a:cxn ang="0">
                            <a:pos x="T0" y="T1"/>
                          </a:cxn>
                          <a:cxn ang="0">
                            <a:pos x="T2" y="T3"/>
                          </a:cxn>
                          <a:cxn ang="0">
                            <a:pos x="T4" y="T5"/>
                          </a:cxn>
                          <a:cxn ang="0">
                            <a:pos x="T6" y="T7"/>
                          </a:cxn>
                          <a:cxn ang="0">
                            <a:pos x="T8" y="T9"/>
                          </a:cxn>
                        </a:cxnLst>
                        <a:rect l="0" t="0" r="r" b="b"/>
                        <a:pathLst>
                          <a:path w="8640" h="14760">
                            <a:moveTo>
                              <a:pt x="8640" y="0"/>
                            </a:moveTo>
                            <a:lnTo>
                              <a:pt x="180" y="14760"/>
                            </a:lnTo>
                            <a:lnTo>
                              <a:pt x="0" y="14760"/>
                            </a:lnTo>
                            <a:lnTo>
                              <a:pt x="7020" y="0"/>
                            </a:lnTo>
                            <a:lnTo>
                              <a:pt x="8640" y="0"/>
                            </a:lnTo>
                            <a:close/>
                          </a:path>
                        </a:pathLst>
                      </a:custGeom>
                      <a:gradFill rotWithShape="0">
                        <a:gsLst>
                          <a:gs pos="0">
                            <a:srgbClr val="008542"/>
                          </a:gs>
                          <a:gs pos="100000">
                            <a:srgbClr val="58A618"/>
                          </a:gs>
                        </a:gsLst>
                        <a:lin ang="18900000" scaled="1"/>
                      </a:gra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rto="http://schemas.microsoft.com/office/word/2006/arto" xmlns:w16="http://schemas.microsoft.com/office/word/2018/wordml" xmlns:w16cex="http://schemas.microsoft.com/office/word/2018/wordml/cex">
          <w:pict>
            <v:shape w14:anchorId="7B25E1E4" id="Freeform 16" o:spid="_x0000_s1026" style="position:absolute;margin-left:0;margin-top:-28.35pt;width:58.05pt;height:99.2pt;z-index:251658256;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coordsize="8640,147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6Za1OAMAABwIAAAOAAAAZHJzL2Uyb0RvYy54bWysVV1r2zAUfR/sPwg9Dlbb+XRCnVJaOgbd&#10;VmjGnhVZ/mC25ElKnO7X917Zct2WlDKWB0e2jo7uPefq6vziWFfkILQplUxodBZSIiRXaSnzhP7c&#10;3nyOKTGWyZRVSoqEPghDLzYfP5y3zVpMVKGqVGgCJNKs2yahhbXNOggML0TNzJlqhITJTOmaWXjV&#10;eZBq1gJ7XQWTMFwErdJpoxUXxsDX626Sbhx/lgluf2SZEZZUCYXYrHtq99zhM9ics3WuWVOUvA+D&#10;/UMUNSslbDpQXTPLyF6Xr6jqkmtlVGbPuKoDlWUlFy4HyCYKX2RzX7BGuFxAHNMMMpn/R8u/H+40&#10;KdOEzkAeyWrw6EYLgYqTaIH6tI1ZA+y+udOYoWluFf9tiFRXBZO5uDQNqAzeIzZ4BsYXA8vIrv2m&#10;UmBme6ucTMdM10gGApCjc+NhcEMcLeHwcTldTqZzSjhMRZP5KoYIcQu29qv53tgvQjkmdrg1tnMz&#10;hZHzIu0T2kJqWV2BsZ8CEi9mIWndX+/+AItGsJAUJJotF75EBtBkBIriU1TTMQppTtHNRsBTZCDC&#10;EL6L6RTZYgRchpNTfMsR7GRgcHCHTd/QbDWCPeMCn3LvBCu8Ofwoe3dgRKB+0HY0q1EGKwGtAr+3&#10;XTWxNaBw9gQYvEDwtK+Lt8GgNILn7wKDkghevgsMUiF4NQZD+hBOn6uGE/KyA2lKoAPtcA1kzyxK&#10;5IekTShqTkkBte+qEKdqdRBb5UAWxeogsLU/GE+ASo6BUKcuxKGgITqP8P+No3wvDqvLUfqtPY3/&#10;7+heReineaWM6E4z5u6O9SACajc62tCe05uyqohW9ldpC9cWfd3kptctNwRqyH82Ot9dVZocGDb+&#10;MJ7PJr07uUEBPToK8ecq8NmSeXy5iOLREixnv1VV9qUbxatuPTGcVQK6qK9bHzPuVbkSlgpz6FLG&#10;L65VYnfsOuxOpQ/QKSFFTAGvVBgUSv+lpIXrKaHmz55pQUn1VUKWq2iG5WHdy2y+RDf0eGY3nmGS&#10;A1VCLYUjh8Mr292B+0aXeeG6N0Yq1SV06KzERuri66LqX+AKcj711yXeceN3h3q61DePAAAA//8D&#10;AFBLAwQUAAYACAAAACEASMeKg+EAAAAIAQAADwAAAGRycy9kb3ducmV2LnhtbEyPwWrDMBBE74H8&#10;g9hAb4ms0DrFtRxKoFAaGkjaQ3tTrK1tbK2MpThKvr7Kqb3NMsvMm3wdTMdGHFxjSYJYJMCQSqsb&#10;qiR8frzMH4E5r0irzhJKuKCDdTGd5CrT9kx7HA++YjGEXKYk1N73GeeurNEot7A9UvR+7GCUj+dQ&#10;cT2ocww3HV8mScqNaig21KrHTY1lezgZCW9h3L1W/kuU1/Z9+d1eL2G73Uh5NwvPT8A8Bv/3DDf8&#10;iA5FZDraE2nHOglxiJcwf0hXwG62SAWwYxT3YgW8yPn/AcUvAAAA//8DAFBLAQItABQABgAIAAAA&#10;IQC2gziS/gAAAOEBAAATAAAAAAAAAAAAAAAAAAAAAABbQ29udGVudF9UeXBlc10ueG1sUEsBAi0A&#10;FAAGAAgAAAAhADj9If/WAAAAlAEAAAsAAAAAAAAAAAAAAAAALwEAAF9yZWxzLy5yZWxzUEsBAi0A&#10;FAAGAAgAAAAhAC/plrU4AwAAHAgAAA4AAAAAAAAAAAAAAAAALgIAAGRycy9lMm9Eb2MueG1sUEsB&#10;Ai0AFAAGAAgAAAAhAEjHioPhAAAACAEAAA8AAAAAAAAAAAAAAAAAkgUAAGRycy9kb3ducmV2Lnht&#10;bFBLBQYAAAAABAAEAPMAAACgBgAAAAA=&#10;" path="m8640,l180,14760r-180,l7020,,8640,xe" fillcolor="#008542" stroked="f">
              <v:fill color2="#58a618" angle="135" focus="100%" type="gradient"/>
              <v:path arrowok="t" o:connecttype="custom" o:connectlocs="737235,0;15359,1259840;0,1259840;599003,0;737235,0" o:connectangles="0,0,0,0,0"/>
              <o:lock v:ext="edit" aspectratio="t"/>
              <w10:wrap anchory="page"/>
            </v:shape>
          </w:pict>
        </mc:Fallback>
      </mc:AlternateContent>
    </w:r>
  </w:p>
  <w:p w14:paraId="2E4CE49A" w14:textId="77777777" w:rsidR="00AD7500" w:rsidRDefault="00A064C2" w:rsidP="00AD7500">
    <w:r>
      <w:rPr>
        <w:noProof/>
      </w:rPr>
      <mc:AlternateContent>
        <mc:Choice Requires="wps">
          <w:drawing>
            <wp:anchor distT="0" distB="0" distL="114300" distR="114300" simplePos="0" relativeHeight="251658258" behindDoc="0" locked="0" layoutInCell="1" allowOverlap="1" wp14:anchorId="642F4400" wp14:editId="0450A538">
              <wp:simplePos x="0" y="0"/>
              <wp:positionH relativeFrom="column">
                <wp:posOffset>-1177925</wp:posOffset>
              </wp:positionH>
              <wp:positionV relativeFrom="paragraph">
                <wp:posOffset>9236710</wp:posOffset>
              </wp:positionV>
              <wp:extent cx="7658100" cy="914400"/>
              <wp:effectExtent l="3175" t="0" r="0" b="2540"/>
              <wp:wrapNone/>
              <wp:docPr id="39" name="Rectangle 3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658100" cy="9144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rto="http://schemas.microsoft.com/office/word/2006/arto" xmlns:w16="http://schemas.microsoft.com/office/word/2018/wordml" xmlns:w16cex="http://schemas.microsoft.com/office/word/2018/wordml/cex">
          <w:pict>
            <v:rect w14:anchorId="5C973DC9" id="Rectangle 31" o:spid="_x0000_s1026" style="position:absolute;margin-left:-92.75pt;margin-top:727.3pt;width:603pt;height:1in;z-index:25165825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QBOD+wEAAN0DAAAOAAAAZHJzL2Uyb0RvYy54bWysU9uO0zAQfUfiHyy/0yTd7i1qulp1VYS0&#10;sCsWPsBxnMTC8Zix27R8PWOnWwq8IfJgeTwzJ+ccj5d3+8GwnUKvwVa8mOWcKSuh0bar+Ncvm3c3&#10;nPkgbCMMWFXxg/L8bvX2zXJ0pZpDD6ZRyAjE+nJ0Fe9DcGWWedmrQfgZOGUp2QIOIlCIXdagGAl9&#10;MNk8z6+yEbBxCFJ5T6cPU5KvEn7bKhme2tarwEzFiVtIK6a1jmu2WoqyQ+F6LY80xD+wGIS29NMT&#10;1IMIgm1R/wU1aIngoQ0zCUMGbaulShpITZH/oealF04lLWSOdyeb/P+DlZ92z8h0U/GLW86sGOiO&#10;PpNrwnZGsYsiGjQ6X1Ldi3vGKNG7R5DfPLOw7qlM3SPC2CvREK1Un/3WEANPraweP0JD8GIbIHm1&#10;b3GIgOQC26crOZyuRO0Dk3R4fXV5U+R0c5Jyt8ViQXuilInytduhD+8VDCxuKo5EPqGL3aMPU+lr&#10;SWIPRjcbbUwKsKvXBtlO0Hhs0ndE9+dlxsZiC7FtQownSWZUNjlUQ3MglQjTjNGboE0P+IOzkear&#10;4v77VqDizHyw5FTSQgOZgsXl9Zw04nmmPs8IKwmq4oGzabsO0xBvHequpz8VSbSFe3K31Ul4dH5i&#10;dSRLM5SsO857HNLzOFX9epWrnwAAAP//AwBQSwMEFAAGAAgAAAAhAEvhs9jiAAAADwEAAA8AAABk&#10;cnMvZG93bnJldi54bWxMj8FOwzAQRO9I/IO1SNxauyW20hCnQkg9AQdaJK7b2E0iYjvEThv+nu0J&#10;brs7o9k35XZ2PTvbMXbBa1gtBTDr62A632j4OOwWObCY0Bvsg7cafmyEbXV7U2JhwsW/2/M+NYxC&#10;fCxQQ5vSUHAe69Y6jMswWE/aKYwOE61jw82IFwp3PV8LobjDztOHFgf73Nr6az85Dagy8/12eng9&#10;vEwKN80sdvJTaH1/Nz89Akt2Tn9muOITOlTEdAyTN5H1GharXErykpLJTAG7esRa0O1Ik9zkCnhV&#10;8v89ql8AAAD//wMAUEsBAi0AFAAGAAgAAAAhALaDOJL+AAAA4QEAABMAAAAAAAAAAAAAAAAAAAAA&#10;AFtDb250ZW50X1R5cGVzXS54bWxQSwECLQAUAAYACAAAACEAOP0h/9YAAACUAQAACwAAAAAAAAAA&#10;AAAAAAAvAQAAX3JlbHMvLnJlbHNQSwECLQAUAAYACAAAACEA6EATg/sBAADdAwAADgAAAAAAAAAA&#10;AAAAAAAuAgAAZHJzL2Uyb0RvYy54bWxQSwECLQAUAAYACAAAACEAS+Gz2OIAAAAPAQAADwAAAAAA&#10;AAAAAAAAAABVBAAAZHJzL2Rvd25yZXYueG1sUEsFBgAAAAAEAAQA8wAAAGQFAAAAAA==&#10;" stroked="f"/>
          </w:pict>
        </mc:Fallback>
      </mc:AlternateContent>
    </w:r>
    <w:r w:rsidRPr="00713A65">
      <w:rPr>
        <w:noProof/>
      </w:rPr>
      <w:drawing>
        <wp:anchor distT="0" distB="0" distL="114300" distR="114300" simplePos="0" relativeHeight="251658257" behindDoc="0" locked="0" layoutInCell="1" allowOverlap="1" wp14:anchorId="24DF1A6E" wp14:editId="1E05B392">
          <wp:simplePos x="0" y="0"/>
          <wp:positionH relativeFrom="column">
            <wp:posOffset>-1289685</wp:posOffset>
          </wp:positionH>
          <wp:positionV relativeFrom="page">
            <wp:posOffset>-16933</wp:posOffset>
          </wp:positionV>
          <wp:extent cx="7795683" cy="10134600"/>
          <wp:effectExtent l="19050" t="0" r="0" b="0"/>
          <wp:wrapNone/>
          <wp:docPr id="5" name="Afbeelding 17" descr="large-2007-6-72354-full[100dp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descr="large-2007-6-72354-full[100dpi]"/>
                  <pic:cNvPicPr>
                    <a:picLocks noChangeAspect="1" noChangeArrowheads="1"/>
                  </pic:cNvPicPr>
                </pic:nvPicPr>
                <pic:blipFill>
                  <a:blip r:embed="rId1"/>
                  <a:srcRect/>
                  <a:stretch>
                    <a:fillRect/>
                  </a:stretch>
                </pic:blipFill>
                <pic:spPr bwMode="auto">
                  <a:xfrm>
                    <a:off x="0" y="0"/>
                    <a:ext cx="7791450" cy="10134600"/>
                  </a:xfrm>
                  <a:prstGeom prst="rect">
                    <a:avLst/>
                  </a:prstGeom>
                  <a:noFill/>
                  <a:ln w="9525">
                    <a:noFill/>
                    <a:miter lim="800000"/>
                    <a:headEnd/>
                    <a:tailEnd/>
                  </a:ln>
                </pic:spPr>
              </pic:pic>
            </a:graphicData>
          </a:graphic>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F61899" w14:textId="2DDAB0BC" w:rsidR="00AD7500" w:rsidRDefault="00181497" w:rsidP="00AD7500">
    <w:r>
      <w:rPr>
        <w:noProof/>
      </w:rPr>
      <mc:AlternateContent>
        <mc:Choice Requires="wps">
          <w:drawing>
            <wp:anchor distT="0" distB="0" distL="114300" distR="114300" simplePos="0" relativeHeight="251658252" behindDoc="0" locked="0" layoutInCell="1" allowOverlap="1" wp14:anchorId="65132D98" wp14:editId="4E2EC98B">
              <wp:simplePos x="0" y="0"/>
              <wp:positionH relativeFrom="column">
                <wp:posOffset>-1083310</wp:posOffset>
              </wp:positionH>
              <wp:positionV relativeFrom="paragraph">
                <wp:posOffset>-457200</wp:posOffset>
              </wp:positionV>
              <wp:extent cx="7560310" cy="2421255"/>
              <wp:effectExtent l="0" t="0" r="21590" b="17145"/>
              <wp:wrapNone/>
              <wp:docPr id="33" name="Rectangle 2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60310" cy="2421255"/>
                      </a:xfrm>
                      <a:prstGeom prst="rect">
                        <a:avLst/>
                      </a:prstGeom>
                      <a:solidFill>
                        <a:schemeClr val="accent1">
                          <a:lumMod val="100000"/>
                          <a:lumOff val="0"/>
                        </a:schemeClr>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http://schemas.microsoft.com/office/word/2018/wordml" xmlns:w16cex="http://schemas.microsoft.com/office/word/2018/wordml/cex">
          <w:pict>
            <v:rect w14:anchorId="42F30977" id="Rectangle 22" o:spid="_x0000_s1026" style="position:absolute;margin-left:-85.3pt;margin-top:-36pt;width:595.3pt;height:190.65pt;z-index:2516582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P4i7PwIAAHoEAAAOAAAAZHJzL2Uyb0RvYy54bWysVFtv0zAUfkfiP1h+p7m03SVqOk0dQ0gD&#10;JgY/wHWcxMI3jt2m5dfv2OlKBm+IPFg+F3/nO7esbg5akb0AL62paTHLKRGG20aarqbfv92/u6LE&#10;B2YapqwRNT0KT2/Wb9+sBleJ0vZWNQIIghhfDa6mfQiuyjLPe6GZn1knDBpbC5oFFKHLGmADomuV&#10;lXl+kQ0WGgeWC+9Rezca6Trht63g4UvbehGIqilyC+mEdG7jma1XrOqAuV7yEw32Dyw0kwaDnqHu&#10;WGBkB/IvKC05WG/bMONWZ7ZtJRcpB8ymyP/I5qlnTqRcsDjencvk/x8s/7x/BCKbms7nlBimsUdf&#10;sWrMdEqQsowFGpyv0O/JPUJM0bsHy394YuymRzdxC2CHXrAGaRXRP3v1IAoen5Lt8Mk2CM92waZa&#10;HVrQERCrQA6pJcdzS8QhEI7Ky+VFPi+wcxxt5aIsyuUyxWDVy3MHPnwQVpN4qSkg+wTP9g8+RDqs&#10;enFJ9K2Szb1UKglxzsRGAdkznBDGuTChSM/VTiPfUV/k8RuHBfU4UqM+qRA/jWuESdH8NIIyZKjp&#10;9bJcJtRXNg/d9hw7hTgDTiG0DLgjSuqaXk2IxJK/N02a4MCkGu/IRplTD2LZx/ZtbXPEFoAdFwAX&#10;Fi+9hV+UDDj8NfU/dwwEJeqjwTZeF4tF3JYkLJaXJQowtWynFmY4QtU0UDJeN2HcsJ0D2fUYaayo&#10;sbfY+lampsSxGFmdyOKAp+qdljFu0FROXr9/GetnAAAA//8DAFBLAwQUAAYACAAAACEA9V9pLt4A&#10;AAANAQAADwAAAGRycy9kb3ducmV2LnhtbEyPwU7DMBBE70j8g7VI3Fo7iUghxKkQEkdUUaqenXhJ&#10;IuJ1FLut+Xu2J7jtaEczb+ptcpM44xJGTxqytQKB1Hk7Uq/h8Pm2egQRoiFrJk+o4QcDbJvbm9pU&#10;1l/oA8/72AsOoVAZDUOMcyVl6AZ0Jqz9jMS/L784E1kuvbSLuXC4m2SuVCmdGYkbBjPj64Dd9/7k&#10;NBQ2L47ZoZ3TTu4eRnp3MpVHre/v0ssziIgp/pnhis/o0DBT609kg5g0rLKNKtnL1ybnVVeL4koQ&#10;LReopwJkU8v/K5pfAAAA//8DAFBLAQItABQABgAIAAAAIQC2gziS/gAAAOEBAAATAAAAAAAAAAAA&#10;AAAAAAAAAABbQ29udGVudF9UeXBlc10ueG1sUEsBAi0AFAAGAAgAAAAhADj9If/WAAAAlAEAAAsA&#10;AAAAAAAAAAAAAAAALwEAAF9yZWxzLy5yZWxzUEsBAi0AFAAGAAgAAAAhAC0/iLs/AgAAegQAAA4A&#10;AAAAAAAAAAAAAAAALgIAAGRycy9lMm9Eb2MueG1sUEsBAi0AFAAGAAgAAAAhAPVfaS7eAAAADQEA&#10;AA8AAAAAAAAAAAAAAAAAmQQAAGRycy9kb3ducmV2LnhtbFBLBQYAAAAABAAEAPMAAACkBQAAAAA=&#10;" fillcolor="#92278f [3204]"/>
          </w:pict>
        </mc:Fallback>
      </mc:AlternateContent>
    </w:r>
    <w:r w:rsidR="000552EA">
      <w:rPr>
        <w:noProof/>
      </w:rPr>
      <w:drawing>
        <wp:anchor distT="0" distB="0" distL="114300" distR="114300" simplePos="0" relativeHeight="251658240" behindDoc="0" locked="0" layoutInCell="1" allowOverlap="1" wp14:anchorId="191C903B" wp14:editId="2940E61C">
          <wp:simplePos x="0" y="0"/>
          <wp:positionH relativeFrom="column">
            <wp:posOffset>-1080135</wp:posOffset>
          </wp:positionH>
          <wp:positionV relativeFrom="page">
            <wp:posOffset>2413000</wp:posOffset>
          </wp:positionV>
          <wp:extent cx="7620000" cy="8083583"/>
          <wp:effectExtent l="0" t="0" r="0" b="0"/>
          <wp:wrapNone/>
          <wp:docPr id="17" name="Afbeelding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descr="large-2007-6-72354-full[100dpi]"/>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692828" cy="8160841"/>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sidR="00A064C2">
      <w:rPr>
        <w:noProof/>
      </w:rPr>
      <mc:AlternateContent>
        <mc:Choice Requires="wpg">
          <w:drawing>
            <wp:anchor distT="0" distB="0" distL="114300" distR="114300" simplePos="0" relativeHeight="251658255" behindDoc="0" locked="0" layoutInCell="1" allowOverlap="1" wp14:anchorId="30A21364" wp14:editId="26825D98">
              <wp:simplePos x="0" y="0"/>
              <wp:positionH relativeFrom="column">
                <wp:posOffset>2809875</wp:posOffset>
              </wp:positionH>
              <wp:positionV relativeFrom="paragraph">
                <wp:posOffset>-452755</wp:posOffset>
              </wp:positionV>
              <wp:extent cx="2508885" cy="2416810"/>
              <wp:effectExtent l="3810" t="6985" r="1905" b="5080"/>
              <wp:wrapNone/>
              <wp:docPr id="34" name="Group 1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508885" cy="2416810"/>
                        <a:chOff x="4761" y="4"/>
                        <a:chExt cx="3951" cy="3060"/>
                      </a:xfrm>
                    </wpg:grpSpPr>
                    <wps:wsp>
                      <wps:cNvPr id="35" name="Freeform 14"/>
                      <wps:cNvSpPr>
                        <a:spLocks/>
                      </wps:cNvSpPr>
                      <wps:spPr bwMode="auto">
                        <a:xfrm>
                          <a:off x="4761" y="4"/>
                          <a:ext cx="3780" cy="3060"/>
                        </a:xfrm>
                        <a:custGeom>
                          <a:avLst/>
                          <a:gdLst>
                            <a:gd name="T0" fmla="*/ 3780 w 3780"/>
                            <a:gd name="T1" fmla="*/ 0 h 3060"/>
                            <a:gd name="T2" fmla="*/ 2160 w 3780"/>
                            <a:gd name="T3" fmla="*/ 3060 h 3060"/>
                            <a:gd name="T4" fmla="*/ 0 w 3780"/>
                            <a:gd name="T5" fmla="*/ 3060 h 3060"/>
                            <a:gd name="T6" fmla="*/ 0 w 3780"/>
                            <a:gd name="T7" fmla="*/ 0 h 3060"/>
                            <a:gd name="T8" fmla="*/ 3780 w 3780"/>
                            <a:gd name="T9" fmla="*/ 0 h 3060"/>
                          </a:gdLst>
                          <a:ahLst/>
                          <a:cxnLst>
                            <a:cxn ang="0">
                              <a:pos x="T0" y="T1"/>
                            </a:cxn>
                            <a:cxn ang="0">
                              <a:pos x="T2" y="T3"/>
                            </a:cxn>
                            <a:cxn ang="0">
                              <a:pos x="T4" y="T5"/>
                            </a:cxn>
                            <a:cxn ang="0">
                              <a:pos x="T6" y="T7"/>
                            </a:cxn>
                            <a:cxn ang="0">
                              <a:pos x="T8" y="T9"/>
                            </a:cxn>
                          </a:cxnLst>
                          <a:rect l="0" t="0" r="r" b="b"/>
                          <a:pathLst>
                            <a:path w="3780" h="3060">
                              <a:moveTo>
                                <a:pt x="3780" y="0"/>
                              </a:moveTo>
                              <a:lnTo>
                                <a:pt x="2160" y="3060"/>
                              </a:lnTo>
                              <a:lnTo>
                                <a:pt x="0" y="3060"/>
                              </a:lnTo>
                              <a:lnTo>
                                <a:pt x="0" y="0"/>
                              </a:lnTo>
                              <a:lnTo>
                                <a:pt x="378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6" name="Freeform 15"/>
                      <wps:cNvSpPr>
                        <a:spLocks noChangeAspect="1"/>
                      </wps:cNvSpPr>
                      <wps:spPr bwMode="auto">
                        <a:xfrm>
                          <a:off x="6921" y="4"/>
                          <a:ext cx="1791" cy="3059"/>
                        </a:xfrm>
                        <a:custGeom>
                          <a:avLst/>
                          <a:gdLst>
                            <a:gd name="T0" fmla="*/ 8640 w 8640"/>
                            <a:gd name="T1" fmla="*/ 0 h 14760"/>
                            <a:gd name="T2" fmla="*/ 180 w 8640"/>
                            <a:gd name="T3" fmla="*/ 14760 h 14760"/>
                            <a:gd name="T4" fmla="*/ 0 w 8640"/>
                            <a:gd name="T5" fmla="*/ 14760 h 14760"/>
                            <a:gd name="T6" fmla="*/ 7020 w 8640"/>
                            <a:gd name="T7" fmla="*/ 0 h 14760"/>
                            <a:gd name="T8" fmla="*/ 8640 w 8640"/>
                            <a:gd name="T9" fmla="*/ 0 h 14760"/>
                          </a:gdLst>
                          <a:ahLst/>
                          <a:cxnLst>
                            <a:cxn ang="0">
                              <a:pos x="T0" y="T1"/>
                            </a:cxn>
                            <a:cxn ang="0">
                              <a:pos x="T2" y="T3"/>
                            </a:cxn>
                            <a:cxn ang="0">
                              <a:pos x="T4" y="T5"/>
                            </a:cxn>
                            <a:cxn ang="0">
                              <a:pos x="T6" y="T7"/>
                            </a:cxn>
                            <a:cxn ang="0">
                              <a:pos x="T8" y="T9"/>
                            </a:cxn>
                          </a:cxnLst>
                          <a:rect l="0" t="0" r="r" b="b"/>
                          <a:pathLst>
                            <a:path w="8640" h="14760">
                              <a:moveTo>
                                <a:pt x="8640" y="0"/>
                              </a:moveTo>
                              <a:lnTo>
                                <a:pt x="180" y="14760"/>
                              </a:lnTo>
                              <a:lnTo>
                                <a:pt x="0" y="14760"/>
                              </a:lnTo>
                              <a:lnTo>
                                <a:pt x="7020" y="0"/>
                              </a:lnTo>
                              <a:lnTo>
                                <a:pt x="8640" y="0"/>
                              </a:lnTo>
                              <a:close/>
                            </a:path>
                          </a:pathLst>
                        </a:custGeom>
                        <a:gradFill rotWithShape="0">
                          <a:gsLst>
                            <a:gs pos="0">
                              <a:srgbClr val="008542"/>
                            </a:gs>
                            <a:gs pos="100000">
                              <a:srgbClr val="58A618"/>
                            </a:gs>
                          </a:gsLst>
                          <a:lin ang="18900000" scaled="1"/>
                        </a:gra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w16="http://schemas.microsoft.com/office/word/2018/wordml" xmlns:w16cex="http://schemas.microsoft.com/office/word/2018/wordml/cex">
          <w:pict>
            <v:group w14:anchorId="03ECD285" id="Group 13" o:spid="_x0000_s1026" style="position:absolute;margin-left:221.25pt;margin-top:-35.65pt;width:197.55pt;height:190.3pt;z-index:251658255" coordorigin="4761,4" coordsize="3951,30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FHjoWgQAAFMPAAAOAAAAZHJzL2Uyb0RvYy54bWzsV01v4zYQvRfofyB0LNBI8qdsxFkE2SYo&#10;sG0X2BR7piXqA5VElZQtp7++M0NRphU7ye4CeyjqgyWZj8OZNzNvrOt3h6pke6F0IeuNF14FHhN1&#10;LJOizjben4/3P0ce0y2vE17KWmy8J6G9dzc//nDdNWsxkbksE6EYGKn1ums2Xt62zdr3dZyLiusr&#10;2YgaFlOpKt7Co8r8RPEOrFelPwmChd9JlTRKxkJr+PW9WfRuyH6airj9I021aFm58cC3lr4VfW/x&#10;27+55utM8SYv4t4N/hVeVLyo4dDB1HvecrZTxTNTVRErqWXaXsWy8mWaFrGgGCCaMBhF86DkrqFY&#10;snWXNQNNQO2Ip682G/++/6hYkWy86cxjNa8gR3QsC6dITtdka8A8qOZT81GZCOH2g4z/0rDsj9fx&#10;OTNgtu1+kwnY47tWEjmHVFVoAsJmB8rB05ADcWhZDD9O5kEURXOPxbA2mYWLKOyzFOeQStw3Wy5C&#10;j8HyzKQvzn/pN09Xc1jBndNgQdt8vjankqe9ZxgWlJs+Mqq/jdFPOW8EJUojW5ZRiMIweq+EwBpm&#10;IbmMpwPMMqpdOp0VhGlg/VUix4RYLqfLCGr+LB18He90+yAkJYTvP+jWtEICd5TmpPf9EUykVQld&#10;8ZPP0CLr6NK3zgAD4gdYwHJmMwA9MWAmDmYSLi6ZmjowNHPBGhSsc+J5ryAFA+YFUwsHdsmr5Qnm&#10;fICgdsfjLnO1cmBudFCtmU0Az21O4kPdJwXuGEdlDaifGqmxHzBDUPKPIaYETAAKM3gBDDlAMHX3&#10;q2CgGMHzN1kGEhG8fBMYmELwygUbd/pYFWj3WLWVx0C1t7iHrxveIkX2lnXQ9VTwed/+uFLJvXiU&#10;hGmRK4OAk606HAFl7QKxPMlFW8fgnEXYa0Mmvwhmj7Um7NWYeuadXY5LqYXJLoZNaR7iR9qcZtay&#10;LJL7oiwxaq2y7V2p2J7DALynT8/4CaykiqklbjPH4C+gmUaBjGBuZfIEaqSkmaIw9eEml+ofj3Uw&#10;QTee/nvHlfBY+WsNgroKZzPgpqWH2Xw5gQflrmzdFV7HYGrjtR5UON7etWZM7xpVZDmcFFLN1/IW&#10;xklaoFyRf8ar/gE0/XuJO1T7WNypTc6LO6vlXQ6tK251A4WN0dgAhklg2X5V7xeryckAtHofLlfD&#10;+JvbzrJD1y2RN+t9tJihHOLFNN1Ry8d6H8IUegZyBT+k0XHOlKv3ZAYE/6y5seKfM+Yq/ovGXM1f&#10;BpNLcY5l/6xjru6/wNlY9wdb0ML/C/83CD8VAgPhN4yeU34DeYPyQ52S8LvJsTpsr67yv47D6iKT&#10;L6v/Mw/taV+i/vAuQ+KPMv25aHP6a2r/MGS65zjTDP482J9PhkQQRPPZpB8SmUYqLToM8EMyfLJl&#10;Ht0uwsjZguVsjyqL/j9LGK3MfqZjXorEaiBge5/xrP/UJKKXDnhzo3ndv2Xiq6H7TJPr+C588y8A&#10;AAD//wMAUEsDBBQABgAIAAAAIQBaXsni4wAAAAsBAAAPAAAAZHJzL2Rvd25yZXYueG1sTI9NS8NA&#10;EIbvgv9hGcFbu0nTL2MmpRT1VARbQbxNs9MkNLsbstsk/feuJz0O78P7PpNtRt2InjtXW4MQTyMQ&#10;bAqralMifB5fJ2sQzpNR1FjDCDd2sMnv7zJKlR3MB/cHX4pQYlxKCJX3bSqlKyrW5Ka2ZROys+00&#10;+XB2pVQdDaFcN3IWRUupqTZhoaKWdxUXl8NVI7wNNGyT+KXfX8672/dx8f61jxnx8WHcPoPwPPo/&#10;GH71gzrkwelkr0Y50SDM57NFQBEmqzgBEYh1slqCOCEk0VMCMs/k/x/yHwAAAP//AwBQSwECLQAU&#10;AAYACAAAACEAtoM4kv4AAADhAQAAEwAAAAAAAAAAAAAAAAAAAAAAW0NvbnRlbnRfVHlwZXNdLnht&#10;bFBLAQItABQABgAIAAAAIQA4/SH/1gAAAJQBAAALAAAAAAAAAAAAAAAAAC8BAABfcmVscy8ucmVs&#10;c1BLAQItABQABgAIAAAAIQADFHjoWgQAAFMPAAAOAAAAAAAAAAAAAAAAAC4CAABkcnMvZTJvRG9j&#10;LnhtbFBLAQItABQABgAIAAAAIQBaXsni4wAAAAsBAAAPAAAAAAAAAAAAAAAAALQGAABkcnMvZG93&#10;bnJldi54bWxQSwUGAAAAAAQABADzAAAAxAcAAAAA&#10;">
              <v:shape id="Freeform 14" o:spid="_x0000_s1027" style="position:absolute;left:4761;top:4;width:3780;height:3060;visibility:visible;mso-wrap-style:square;v-text-anchor:top" coordsize="3780,30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TmTBwwAAANsAAAAPAAAAZHJzL2Rvd25yZXYueG1sRI9PawIx&#10;FMTvBb9DeIK3mrW2oqtRpCD0oAX/np/Jc3dx87Jsoq5+elMoeBxm5jfMZNbYUlyp9oVjBb1uAoJY&#10;O1NwpmC3XbwPQfiAbLB0TAru5GE2bb1NMDXuxmu6bkImIoR9igryEKpUSq9zsui7riKO3snVFkOU&#10;dSZNjbcIt6X8SJKBtFhwXMixou+c9HlzsQrMYTSqVkt33J/2y4f2DQX9+atUp93MxyACNeEV/m//&#10;GAX9L/j7En+AnD4BAAD//wMAUEsBAi0AFAAGAAgAAAAhANvh9svuAAAAhQEAABMAAAAAAAAAAAAA&#10;AAAAAAAAAFtDb250ZW50X1R5cGVzXS54bWxQSwECLQAUAAYACAAAACEAWvQsW78AAAAVAQAACwAA&#10;AAAAAAAAAAAAAAAfAQAAX3JlbHMvLnJlbHNQSwECLQAUAAYACAAAACEAvE5kwcMAAADbAAAADwAA&#10;AAAAAAAAAAAAAAAHAgAAZHJzL2Rvd25yZXYueG1sUEsFBgAAAAADAAMAtwAAAPcCAAAAAA==&#10;" path="m3780,l2160,3060,,3060,,,3780,xe" stroked="f">
                <v:path arrowok="t" o:connecttype="custom" o:connectlocs="3780,0;2160,3060;0,3060;0,0;3780,0" o:connectangles="0,0,0,0,0"/>
              </v:shape>
              <v:shape id="Freeform 15" o:spid="_x0000_s1028" style="position:absolute;left:6921;top:4;width:1791;height:3059;visibility:visible;mso-wrap-style:square;v-text-anchor:top" coordsize="8640,147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CNA5xAAAANsAAAAPAAAAZHJzL2Rvd25yZXYueG1sRI9Pi8Iw&#10;FMTvC36H8ARva6qCLNUoIgiy4oJ/Dnp7NM+2tHkpTbZGP71ZEPY4zMxvmPkymFp01LrSsoLRMAFB&#10;nFldcq7gfNp8foFwHlljbZkUPMjBctH7mGOq7Z0P1B19LiKEXYoKCu+bVEqXFWTQDW1DHL2bbQ36&#10;KNtc6hbvEW5qOU6SqTRYclwosKF1QVl1/DUKvkP3s839ZZQ9q/34Wj0fYbdbKzXoh9UMhKfg/8Pv&#10;9lYrmEzh70v8AXLxAgAA//8DAFBLAQItABQABgAIAAAAIQDb4fbL7gAAAIUBAAATAAAAAAAAAAAA&#10;AAAAAAAAAABbQ29udGVudF9UeXBlc10ueG1sUEsBAi0AFAAGAAgAAAAhAFr0LFu/AAAAFQEAAAsA&#10;AAAAAAAAAAAAAAAAHwEAAF9yZWxzLy5yZWxzUEsBAi0AFAAGAAgAAAAhAKsI0DnEAAAA2wAAAA8A&#10;AAAAAAAAAAAAAAAABwIAAGRycy9kb3ducmV2LnhtbFBLBQYAAAAAAwADALcAAAD4AgAAAAA=&#10;" path="m8640,l180,14760r-180,l7020,,8640,xe" fillcolor="#008542" stroked="f">
                <v:fill color2="#58a618" angle="135" focus="100%" type="gradient"/>
                <v:path arrowok="t" o:connecttype="custom" o:connectlocs="1791,0;37,3059;0,3059;1455,0;1791,0" o:connectangles="0,0,0,0,0"/>
                <o:lock v:ext="edit" aspectratio="t"/>
              </v:shape>
            </v:group>
          </w:pict>
        </mc:Fallback>
      </mc:AlternateContent>
    </w:r>
    <w:r w:rsidR="00A064C2">
      <w:rPr>
        <w:noProof/>
      </w:rPr>
      <mc:AlternateContent>
        <mc:Choice Requires="wps">
          <w:drawing>
            <wp:anchor distT="0" distB="0" distL="114300" distR="114300" simplePos="0" relativeHeight="251658254" behindDoc="0" locked="0" layoutInCell="1" allowOverlap="1" wp14:anchorId="5CD9AD52" wp14:editId="25DB082B">
              <wp:simplePos x="0" y="0"/>
              <wp:positionH relativeFrom="column">
                <wp:posOffset>-1224280</wp:posOffset>
              </wp:positionH>
              <wp:positionV relativeFrom="paragraph">
                <wp:posOffset>-447675</wp:posOffset>
              </wp:positionV>
              <wp:extent cx="4857750" cy="2411730"/>
              <wp:effectExtent l="0" t="2540" r="1270" b="0"/>
              <wp:wrapNone/>
              <wp:docPr id="32" name="Rectangle 1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4857750" cy="241173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rto="http://schemas.microsoft.com/office/word/2006/arto" xmlns:w16="http://schemas.microsoft.com/office/word/2018/wordml" xmlns:w16cex="http://schemas.microsoft.com/office/word/2018/wordml/cex">
          <w:pict>
            <v:rect w14:anchorId="636DF670" id="Rectangle 12" o:spid="_x0000_s1026" style="position:absolute;margin-left:-96.4pt;margin-top:-35.25pt;width:382.5pt;height:189.9pt;z-index:25165825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AWQzAAIAAN4DAAAOAAAAZHJzL2Uyb0RvYy54bWysU1Fv0zAQfkfiP1h+p2mylm5R02nqVIQ0&#10;2MTGD3AdJ7FwfObsNi2/nrPTlQJviDxYPt/5y/d9d17eHnrD9gq9BlvxfDLlTFkJtbZtxb++bN5d&#10;c+aDsLUwYFXFj8rz29XbN8vBlaqADkytkBGI9eXgKt6F4Mos87JTvfATcMpSsgHsRaAQ26xGMRB6&#10;b7JiOn2fDYC1Q5DKezq9H5N8lfCbRsnw2DReBWYqTtxCWjGt27hmq6UoWxSu0/JEQ/wDi15oSz89&#10;Q92LINgO9V9QvZYIHpowkdBn0DRaqqSB1OTTP9Q8d8KppIXM8e5sk/9/sPLz/gmZrit+VXBmRU89&#10;+kKuCdsaxfIiGjQ4X1Lds3vCKNG7B5DfPLOw7qhM3SHC0ClRE6081me/XYiBp6tsO3yCmuDFLkDy&#10;6tBgHwHJBXZILTmeW6IOgUk6nF3PF4s5dU5Srpjl+eIqNS0T5et1hz58UNCzuKk4EvsEL/YPPkQ6&#10;onwtSfTB6HqjjUkBttu1QbYXNB+b9CUFpPKyzNhYbCFeGxHjSdIZpY0WbaE+kkyEccjoUdCmA/zB&#10;2UADVnH/fSdQcWY+WrLqJp/N4kSmYDZfFBTgZWZ7mRFWElTFA2fjdh3GKd451G1Hf8qTaAt3ZG+j&#10;k/Bo/cjqRJaGKPlxGvg4pZdxqvr1LFc/AQAA//8DAFBLAwQUAAYACAAAACEAAtr42uEAAAAMAQAA&#10;DwAAAGRycy9kb3ducmV2LnhtbEyPwU7DMBBE70j8g7VI3Fq7KUlJiFMhpJ6AAy0S123sJhHxOsRO&#10;G/6e5QS3He1o5k25nV0vznYMnScNq6UCYan2pqNGw/tht7gHESKSwd6T1fBtA2yr66sSC+Mv9GbP&#10;+9gIDqFQoIY2xqGQMtStdRiWfrDEv5MfHUaWYyPNiBcOd71MlMqkw464ocXBPrW2/txPTgNmd+br&#10;9bR+OTxPGebNrHbph9L69mZ+fAAR7Rz/zPCLz+hQMdPRT2SC6DUsVnnC7JGvjUpBsCXdJAmIo4a1&#10;ytcgq1L+H1H9AAAA//8DAFBLAQItABQABgAIAAAAIQC2gziS/gAAAOEBAAATAAAAAAAAAAAAAAAA&#10;AAAAAABbQ29udGVudF9UeXBlc10ueG1sUEsBAi0AFAAGAAgAAAAhADj9If/WAAAAlAEAAAsAAAAA&#10;AAAAAAAAAAAALwEAAF9yZWxzLy5yZWxzUEsBAi0AFAAGAAgAAAAhAPoBZDMAAgAA3gMAAA4AAAAA&#10;AAAAAAAAAAAALgIAAGRycy9lMm9Eb2MueG1sUEsBAi0AFAAGAAgAAAAhAALa+NrhAAAADAEAAA8A&#10;AAAAAAAAAAAAAAAAWgQAAGRycy9kb3ducmV2LnhtbFBLBQYAAAAABAAEAPMAAABoBQAAAAA=&#10;" stroked="f"/>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FBD0A7" w14:textId="77777777" w:rsidR="00AD7500" w:rsidRDefault="00A064C2" w:rsidP="00AD7500">
    <w:r>
      <w:rPr>
        <w:noProof/>
      </w:rPr>
      <mc:AlternateContent>
        <mc:Choice Requires="wps">
          <w:drawing>
            <wp:anchor distT="0" distB="0" distL="114300" distR="114300" simplePos="0" relativeHeight="251658249" behindDoc="0" locked="0" layoutInCell="1" allowOverlap="1" wp14:anchorId="49CA9BC5" wp14:editId="7CC6BA8A">
              <wp:simplePos x="0" y="0"/>
              <wp:positionH relativeFrom="column">
                <wp:posOffset>737235</wp:posOffset>
              </wp:positionH>
              <wp:positionV relativeFrom="page">
                <wp:posOffset>311785</wp:posOffset>
              </wp:positionV>
              <wp:extent cx="4050665" cy="283845"/>
              <wp:effectExtent l="0" t="0" r="0" b="4445"/>
              <wp:wrapNone/>
              <wp:docPr id="15" name="Text Box 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050665" cy="283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sdt>
                          <w:sdtPr>
                            <w:rPr>
                              <w:rStyle w:val="Paginanummer"/>
                              <w:rFonts w:ascii="Arial" w:hAnsi="Arial"/>
                              <w:color w:val="92278F" w:themeColor="accent1"/>
                              <w:sz w:val="18"/>
                              <w:szCs w:val="18"/>
                            </w:rPr>
                            <w:alias w:val="Onderwerp."/>
                            <w:tag w:val="VerbondOnderwerp"/>
                            <w:id w:val="664510954"/>
                            <w:dataBinding w:prefixMappings="xmlns:ns0='http://schemas.microsoft.com/office/2006/metadata/properties' xmlns:ns1='http://www.w3.org/2001/XMLSchema-instance' xmlns:ns2='http://schemas.microsoft.com/office/infopath/2007/PartnerControls' xmlns:ns3='2f946db7-5b91-4dca-a061-2794fba10647' xmlns:ns4='9a05ee57-1d55-47ba-b361-2162d0f1b7c1' xmlns:ns5='a172fef1-6015-4b38-98d7-982327efe194' " w:xpath="/ns0:properties[1]/documentManagement[1]/ns3:VerbondOnderwerp[1]" w:storeItemID="{4294B556-882A-4920-B46F-FC89C40256E2}"/>
                            <w:text w:multiLine="1"/>
                          </w:sdtPr>
                          <w:sdtEndPr>
                            <w:rPr>
                              <w:rStyle w:val="Paginanummer"/>
                            </w:rPr>
                          </w:sdtEndPr>
                          <w:sdtContent>
                            <w:p w14:paraId="56B3CD81" w14:textId="7BBE0435" w:rsidR="00AD7500" w:rsidRPr="00A13E8E" w:rsidRDefault="006C324D" w:rsidP="00AD7500">
                              <w:pPr>
                                <w:rPr>
                                  <w:rStyle w:val="Paginanummer"/>
                                  <w:rFonts w:ascii="Arial" w:hAnsi="Arial"/>
                                  <w:color w:val="92278F" w:themeColor="accent1"/>
                                  <w:sz w:val="18"/>
                                  <w:szCs w:val="18"/>
                                </w:rPr>
                              </w:pPr>
                              <w:r>
                                <w:rPr>
                                  <w:rStyle w:val="Paginanummer"/>
                                  <w:rFonts w:ascii="Arial" w:hAnsi="Arial"/>
                                  <w:color w:val="92278F" w:themeColor="accent1"/>
                                  <w:sz w:val="18"/>
                                  <w:szCs w:val="18"/>
                                </w:rPr>
                                <w:t>Ethisch Kader</w:t>
                              </w:r>
                            </w:p>
                          </w:sdtContent>
                        </w:sdt>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xmlns:w16="http://schemas.microsoft.com/office/word/2018/wordml" xmlns:w16cex="http://schemas.microsoft.com/office/word/2018/wordml/cex">
          <w:pict>
            <v:shapetype w14:anchorId="49CA9BC5" id="_x0000_t202" coordsize="21600,21600" o:spt="202" path="m,l,21600r21600,l21600,xe">
              <v:stroke joinstyle="miter"/>
              <v:path gradientshapeok="t" o:connecttype="rect"/>
            </v:shapetype>
            <v:shape id="Text Box 48" o:spid="_x0000_s1029" type="#_x0000_t202" style="position:absolute;margin-left:58.05pt;margin-top:24.55pt;width:318.95pt;height:22.35pt;z-index:251658249;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pzP57AEAAL8DAAAOAAAAZHJzL2Uyb0RvYy54bWysU9tu2zAMfR+wfxD0vtjJkiAw4hRdiw4D&#10;ugvQ7gMYWY6F2aJGKbGzrx8lx1m3vQ17ESiKPDw8pLY3Q9eKkyZv0JZyPsul0FZhZeyhlF+fH95s&#10;pPABbAUtWl3Ks/byZvf61bZ3hV5gg22lSTCI9UXvStmE4Ios86rRHfgZOm35sUbqIPCVDllF0DN6&#10;12aLPF9nPVLlCJX2nr3346PcJfy61ip8rmuvg2hLydxCOimd+3hmuy0UBwLXGHWhAf/AogNjuegV&#10;6h4CiCOZv6A6owg91mGmsMuwro3SqQfuZp7/0c1TA06nXlgc764y+f8Hqz6dvpAwFc9uJYWFjmf0&#10;rIcg3uEglpuoT+98wWFPjgPDwH6OTb1694jqmxcW7xqwB31LhH2joWJ+85iZvUgdcXwE2fcfseI6&#10;cAyYgIaauigeyyEYned0vs4mclHsXOarfL1mjorfFpu3m+UqlYBiynbkw3uNnYhGKYlnn9Dh9OhD&#10;ZAPFFBKLWXwwbZvm39rfHBwYPYl9JDxSD8N+GIWaRNljdeZ2CMet4l/ARoP0Q4qeN6qU/vsRSEvR&#10;frAsSVy/yaDJ2E8GWMWppQxSjOZdGNf06MgcGkYeRbd4y7LVJnUU9R1ZXOjylqRGLxsd1/DlPUX9&#10;+ne7nwAAAP//AwBQSwMEFAAGAAgAAAAhAMvj/XLeAAAACQEAAA8AAABkcnMvZG93bnJldi54bWxM&#10;j01Pg0AQhu8m/ofNmHizC1qxUJamMXoyMVI89LiwUyBlZ5HdtvjvHU96mryZJ+9HvpntIM44+d6R&#10;gngRgUBqnOmpVfBZvd6tQPigyejBESr4Rg+b4voq15lxFyrxvAutYBPymVbQhTBmUvqmQ6v9wo1I&#10;/Du4yerAcmqlmfSFze0g76MokVb3xAmdHvG5w+a4O1kF2z2VL/3Xe/1RHsq+qtKI3pKjUrc383YN&#10;IuAc/mD4rc/VoeBOtTuR8WJgHScxowqWKV8Gnh6XPK5WkD6sQBa5/L+g+AEAAP//AwBQSwECLQAU&#10;AAYACAAAACEAtoM4kv4AAADhAQAAEwAAAAAAAAAAAAAAAAAAAAAAW0NvbnRlbnRfVHlwZXNdLnht&#10;bFBLAQItABQABgAIAAAAIQA4/SH/1gAAAJQBAAALAAAAAAAAAAAAAAAAAC8BAABfcmVscy8ucmVs&#10;c1BLAQItABQABgAIAAAAIQDppzP57AEAAL8DAAAOAAAAAAAAAAAAAAAAAC4CAABkcnMvZTJvRG9j&#10;LnhtbFBLAQItABQABgAIAAAAIQDL4/1y3gAAAAkBAAAPAAAAAAAAAAAAAAAAAEYEAABkcnMvZG93&#10;bnJldi54bWxQSwUGAAAAAAQABADzAAAAUQUAAAAA&#10;" filled="f" stroked="f">
              <v:textbox inset="0,0,0,0">
                <w:txbxContent>
                  <w:sdt>
                    <w:sdtPr>
                      <w:rPr>
                        <w:rStyle w:val="PageNumber"/>
                        <w:rFonts w:ascii="Arial" w:hAnsi="Arial"/>
                        <w:color w:val="92278F" w:themeColor="accent1"/>
                        <w:sz w:val="18"/>
                        <w:szCs w:val="18"/>
                      </w:rPr>
                      <w:alias w:val="Onderwerp."/>
                      <w:tag w:val="VerbondOnderwerp"/>
                      <w:id w:val="664510954"/>
                      <w:dataBinding w:prefixMappings="xmlns:ns0='http://schemas.microsoft.com/office/2006/metadata/properties' xmlns:ns1='http://www.w3.org/2001/XMLSchema-instance' xmlns:ns2='http://schemas.microsoft.com/office/infopath/2007/PartnerControls' xmlns:ns3='2f946db7-5b91-4dca-a061-2794fba10647' xmlns:ns4='9a05ee57-1d55-47ba-b361-2162d0f1b7c1' xmlns:ns5='a172fef1-6015-4b38-98d7-982327efe194' " w:xpath="/ns0:properties[1]/documentManagement[1]/ns3:VerbondOnderwerp[1]" w:storeItemID="{4294B556-882A-4920-B46F-FC89C40256E2}"/>
                      <w:text w:multiLine="1"/>
                    </w:sdtPr>
                    <w:sdtContent>
                      <w:p w14:paraId="56B3CD81" w14:textId="7BBE0435" w:rsidR="00AD7500" w:rsidRPr="00A13E8E" w:rsidRDefault="006C324D" w:rsidP="00AD7500">
                        <w:pPr>
                          <w:rPr>
                            <w:rStyle w:val="PageNumber"/>
                            <w:rFonts w:ascii="Arial" w:hAnsi="Arial"/>
                            <w:color w:val="92278F" w:themeColor="accent1"/>
                            <w:sz w:val="18"/>
                            <w:szCs w:val="18"/>
                          </w:rPr>
                        </w:pPr>
                        <w:r>
                          <w:rPr>
                            <w:rStyle w:val="PageNumber"/>
                            <w:rFonts w:ascii="Arial" w:hAnsi="Arial"/>
                            <w:color w:val="92278F" w:themeColor="accent1"/>
                            <w:sz w:val="18"/>
                            <w:szCs w:val="18"/>
                          </w:rPr>
                          <w:t>Ethisch Kader</w:t>
                        </w:r>
                      </w:p>
                    </w:sdtContent>
                  </w:sdt>
                </w:txbxContent>
              </v:textbox>
              <w10:wrap anchory="page"/>
            </v:shape>
          </w:pict>
        </mc:Fallback>
      </mc:AlternateContent>
    </w:r>
    <w:r>
      <w:rPr>
        <w:noProof/>
      </w:rPr>
      <mc:AlternateContent>
        <mc:Choice Requires="wps">
          <w:drawing>
            <wp:anchor distT="0" distB="0" distL="114300" distR="114300" simplePos="0" relativeHeight="251658251" behindDoc="0" locked="0" layoutInCell="1" allowOverlap="1" wp14:anchorId="6EEF4880" wp14:editId="6CBD46D1">
              <wp:simplePos x="0" y="0"/>
              <wp:positionH relativeFrom="column">
                <wp:posOffset>0</wp:posOffset>
              </wp:positionH>
              <wp:positionV relativeFrom="page">
                <wp:posOffset>-360045</wp:posOffset>
              </wp:positionV>
              <wp:extent cx="737235" cy="1259840"/>
              <wp:effectExtent l="3810" t="1905" r="1905" b="5080"/>
              <wp:wrapNone/>
              <wp:docPr id="14" name="Freeform 49"/>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wps:cNvSpPr>
                    <wps:spPr bwMode="auto">
                      <a:xfrm>
                        <a:off x="0" y="0"/>
                        <a:ext cx="737235" cy="1259840"/>
                      </a:xfrm>
                      <a:custGeom>
                        <a:avLst/>
                        <a:gdLst>
                          <a:gd name="T0" fmla="*/ 8640 w 8640"/>
                          <a:gd name="T1" fmla="*/ 0 h 14760"/>
                          <a:gd name="T2" fmla="*/ 180 w 8640"/>
                          <a:gd name="T3" fmla="*/ 14760 h 14760"/>
                          <a:gd name="T4" fmla="*/ 0 w 8640"/>
                          <a:gd name="T5" fmla="*/ 14760 h 14760"/>
                          <a:gd name="T6" fmla="*/ 7020 w 8640"/>
                          <a:gd name="T7" fmla="*/ 0 h 14760"/>
                          <a:gd name="T8" fmla="*/ 8640 w 8640"/>
                          <a:gd name="T9" fmla="*/ 0 h 14760"/>
                        </a:gdLst>
                        <a:ahLst/>
                        <a:cxnLst>
                          <a:cxn ang="0">
                            <a:pos x="T0" y="T1"/>
                          </a:cxn>
                          <a:cxn ang="0">
                            <a:pos x="T2" y="T3"/>
                          </a:cxn>
                          <a:cxn ang="0">
                            <a:pos x="T4" y="T5"/>
                          </a:cxn>
                          <a:cxn ang="0">
                            <a:pos x="T6" y="T7"/>
                          </a:cxn>
                          <a:cxn ang="0">
                            <a:pos x="T8" y="T9"/>
                          </a:cxn>
                        </a:cxnLst>
                        <a:rect l="0" t="0" r="r" b="b"/>
                        <a:pathLst>
                          <a:path w="8640" h="14760">
                            <a:moveTo>
                              <a:pt x="8640" y="0"/>
                            </a:moveTo>
                            <a:lnTo>
                              <a:pt x="180" y="14760"/>
                            </a:lnTo>
                            <a:lnTo>
                              <a:pt x="0" y="14760"/>
                            </a:lnTo>
                            <a:lnTo>
                              <a:pt x="7020" y="0"/>
                            </a:lnTo>
                            <a:lnTo>
                              <a:pt x="8640" y="0"/>
                            </a:lnTo>
                            <a:close/>
                          </a:path>
                        </a:pathLst>
                      </a:custGeom>
                      <a:gradFill rotWithShape="0">
                        <a:gsLst>
                          <a:gs pos="0">
                            <a:srgbClr val="008542"/>
                          </a:gs>
                          <a:gs pos="100000">
                            <a:srgbClr val="58A618"/>
                          </a:gs>
                        </a:gsLst>
                        <a:lin ang="18900000" scaled="1"/>
                      </a:gra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rto="http://schemas.microsoft.com/office/word/2006/arto" xmlns:w16="http://schemas.microsoft.com/office/word/2018/wordml" xmlns:w16cex="http://schemas.microsoft.com/office/word/2018/wordml/cex">
          <w:pict>
            <v:shape w14:anchorId="4734C846" id="Freeform 49" o:spid="_x0000_s1026" style="position:absolute;margin-left:0;margin-top:-28.35pt;width:58.05pt;height:99.2pt;z-index:251658251;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coordsize="8640,147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qgaEPAMAABwIAAAOAAAAZHJzL2Uyb0RvYy54bWysVctu2zAQvBfoPxA8FmgkObItG5GDIEGK&#10;An0EiIueaYp6oBLJkrTl9Ou7Sz2iJHAbFPXBosThcHdmuby4PDY1OQhjKyVTGp2FlAjJVVbJIqXf&#10;trfvE0qsYzJjtZIipQ/C0svN2zcXrV6LmSpVnQlDgETadatTWjqn10FgeSkaZs+UFhImc2Ua5uDV&#10;FEFmWAvsTR3MwnARtMpk2igurIWvN90k3Xj+PBfcfc1zKxypUwqxOf9v/P8O/4PNBVsXhumy4n0Y&#10;7B+iaFglYdOR6oY5RvamekHVVNwoq3J3xlUTqDyvuPA5QDZR+Cyb+5Jp4XMBcaweZbL/j5Z/OdwZ&#10;UmXgXUyJZA14dGuEQMVJvEJ9Wm3XALvXdwYztPqT4j8skeq6ZLIQV1aDyrAescETML5YWEZ27WeV&#10;ATPbO+VlOuamQTIQgBy9Gw+jG+LoCIePy/Pl7HxOCYepaDZfJbG3K2DrYTXfW/dBKM/EDp+s69zM&#10;YOS9yPqEtuB83tRg7LuAJIs4JK1/9O6PsGgCC0lJoni5GEpkBM0moCg5RXU+RSHNKTpQfQztFBmI&#10;MGJ8TKfIFhPgMpyd4ltOYCcDg4M7bvoHzVYT2BMu8KkYnGDlYA4/yt4dGBGoH7QdzdLKYiWgVeD3&#10;tqsmtgYUzp4AgxcIPvel9zcwKI3g+avAoCSCl68Cg1QI9qcF0vYxd88+VwMn5HkHMpRAB9p1NaiZ&#10;Q4m8EDAkbUpRc0pKPJhYhTjVqIPYKg9yKFYHga2Hg/EIqOUUCHXqQxwLGqIbEMNTe8rX4rC6POWw&#10;9UAzPDu6FxEO07xWVmDDAOch4XHgRUDtJkcb2nN2W9U1Mcp9r1zp2+JQN4XtdSssgRoaPltT7K5r&#10;Qw4MG3+YzONZb2VhUcABHYX48+o+WTJPrhZRMlkCMY1b1VVfulGy6tYTy1ktsIsOS/qYca/al7BU&#10;mEOXMn7xrRK7Y9dhdyp7gE4JKWIKeKXCoFTmFyUtXE8ptT/3zAhK6o8SslxFMZaH8y/xfIlumOnM&#10;bjrDJAeqlDoKRw6H1667A/faVEXpuzdGKtUVdOi8wkbq4+ui6l/gCvI+9dcl3nHTd496vNQ3vwEA&#10;AP//AwBQSwMEFAAGAAgAAAAhAEjHioPhAAAACAEAAA8AAABkcnMvZG93bnJldi54bWxMj8FqwzAQ&#10;RO+B/IPYQG+JrNA6xbUcSqBQGhpI2kN7U6ytbWytjKU4Sr6+yqm9zTLLzJt8HUzHRhxcY0mCWCTA&#10;kEqrG6okfH68zB+BOa9Iq84SSrigg3UxneQq0/ZMexwPvmIxhFymJNTe9xnnrqzRKLewPVL0fuxg&#10;lI/nUHE9qHMMNx1fJknKjWooNtSqx02NZXs4GQlvYdy9Vv5LlNf2ffndXi9hu91IeTcLz0/APAb/&#10;9ww3/IgORWQ62hNpxzoJcYiXMH9IV8ButkgFsGMU92IFvMj5/wHFLwAAAP//AwBQSwECLQAUAAYA&#10;CAAAACEAtoM4kv4AAADhAQAAEwAAAAAAAAAAAAAAAAAAAAAAW0NvbnRlbnRfVHlwZXNdLnhtbFBL&#10;AQItABQABgAIAAAAIQA4/SH/1gAAAJQBAAALAAAAAAAAAAAAAAAAAC8BAABfcmVscy8ucmVsc1BL&#10;AQItABQABgAIAAAAIQDGqgaEPAMAABwIAAAOAAAAAAAAAAAAAAAAAC4CAABkcnMvZTJvRG9jLnht&#10;bFBLAQItABQABgAIAAAAIQBIx4qD4QAAAAgBAAAPAAAAAAAAAAAAAAAAAJYFAABkcnMvZG93bnJl&#10;di54bWxQSwUGAAAAAAQABADzAAAApAYAAAAA&#10;" path="m8640,l180,14760r-180,l7020,,8640,xe" fillcolor="#008542" stroked="f">
              <v:fill color2="#58a618" angle="135" focus="100%" type="gradient"/>
              <v:path arrowok="t" o:connecttype="custom" o:connectlocs="737235,0;15359,1259840;0,1259840;599003,0;737235,0" o:connectangles="0,0,0,0,0"/>
              <o:lock v:ext="edit" aspectratio="t"/>
              <w10:wrap anchory="page"/>
            </v:shape>
          </w:pict>
        </mc:Fallback>
      </mc:AlternateContent>
    </w:r>
  </w:p>
  <w:p w14:paraId="7F80858F" w14:textId="77777777" w:rsidR="00AD7500" w:rsidRDefault="00AD7500" w:rsidP="00AD7500"/>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8752E0" w14:textId="77777777" w:rsidR="00AD7500" w:rsidRDefault="00A064C2" w:rsidP="00AD7500">
    <w:r>
      <w:rPr>
        <w:noProof/>
      </w:rPr>
      <mc:AlternateContent>
        <mc:Choice Requires="wpg">
          <w:drawing>
            <wp:anchor distT="0" distB="0" distL="114300" distR="114300" simplePos="0" relativeHeight="251658247" behindDoc="0" locked="0" layoutInCell="1" allowOverlap="1" wp14:anchorId="7B0F6BE3" wp14:editId="19AAE385">
              <wp:simplePos x="0" y="0"/>
              <wp:positionH relativeFrom="column">
                <wp:posOffset>2809875</wp:posOffset>
              </wp:positionH>
              <wp:positionV relativeFrom="paragraph">
                <wp:posOffset>-452755</wp:posOffset>
              </wp:positionV>
              <wp:extent cx="2508885" cy="2421255"/>
              <wp:effectExtent l="0" t="4445" r="5715" b="3175"/>
              <wp:wrapNone/>
              <wp:docPr id="8" name="Group 4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508885" cy="2421255"/>
                        <a:chOff x="4761" y="4"/>
                        <a:chExt cx="3951" cy="3060"/>
                      </a:xfrm>
                    </wpg:grpSpPr>
                    <wps:wsp>
                      <wps:cNvPr id="10" name="Freeform 46"/>
                      <wps:cNvSpPr>
                        <a:spLocks/>
                      </wps:cNvSpPr>
                      <wps:spPr bwMode="auto">
                        <a:xfrm>
                          <a:off x="4761" y="4"/>
                          <a:ext cx="3780" cy="3060"/>
                        </a:xfrm>
                        <a:custGeom>
                          <a:avLst/>
                          <a:gdLst>
                            <a:gd name="T0" fmla="*/ 3780 w 3780"/>
                            <a:gd name="T1" fmla="*/ 0 h 3060"/>
                            <a:gd name="T2" fmla="*/ 2160 w 3780"/>
                            <a:gd name="T3" fmla="*/ 3060 h 3060"/>
                            <a:gd name="T4" fmla="*/ 0 w 3780"/>
                            <a:gd name="T5" fmla="*/ 3060 h 3060"/>
                            <a:gd name="T6" fmla="*/ 0 w 3780"/>
                            <a:gd name="T7" fmla="*/ 0 h 3060"/>
                            <a:gd name="T8" fmla="*/ 3780 w 3780"/>
                            <a:gd name="T9" fmla="*/ 0 h 3060"/>
                          </a:gdLst>
                          <a:ahLst/>
                          <a:cxnLst>
                            <a:cxn ang="0">
                              <a:pos x="T0" y="T1"/>
                            </a:cxn>
                            <a:cxn ang="0">
                              <a:pos x="T2" y="T3"/>
                            </a:cxn>
                            <a:cxn ang="0">
                              <a:pos x="T4" y="T5"/>
                            </a:cxn>
                            <a:cxn ang="0">
                              <a:pos x="T6" y="T7"/>
                            </a:cxn>
                            <a:cxn ang="0">
                              <a:pos x="T8" y="T9"/>
                            </a:cxn>
                          </a:cxnLst>
                          <a:rect l="0" t="0" r="r" b="b"/>
                          <a:pathLst>
                            <a:path w="3780" h="3060">
                              <a:moveTo>
                                <a:pt x="3780" y="0"/>
                              </a:moveTo>
                              <a:lnTo>
                                <a:pt x="2160" y="3060"/>
                              </a:lnTo>
                              <a:lnTo>
                                <a:pt x="0" y="3060"/>
                              </a:lnTo>
                              <a:lnTo>
                                <a:pt x="0" y="0"/>
                              </a:lnTo>
                              <a:lnTo>
                                <a:pt x="378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1" name="Freeform 47"/>
                      <wps:cNvSpPr>
                        <a:spLocks noChangeAspect="1"/>
                      </wps:cNvSpPr>
                      <wps:spPr bwMode="auto">
                        <a:xfrm>
                          <a:off x="6921" y="4"/>
                          <a:ext cx="1791" cy="3059"/>
                        </a:xfrm>
                        <a:custGeom>
                          <a:avLst/>
                          <a:gdLst>
                            <a:gd name="T0" fmla="*/ 8640 w 8640"/>
                            <a:gd name="T1" fmla="*/ 0 h 14760"/>
                            <a:gd name="T2" fmla="*/ 180 w 8640"/>
                            <a:gd name="T3" fmla="*/ 14760 h 14760"/>
                            <a:gd name="T4" fmla="*/ 0 w 8640"/>
                            <a:gd name="T5" fmla="*/ 14760 h 14760"/>
                            <a:gd name="T6" fmla="*/ 7020 w 8640"/>
                            <a:gd name="T7" fmla="*/ 0 h 14760"/>
                            <a:gd name="T8" fmla="*/ 8640 w 8640"/>
                            <a:gd name="T9" fmla="*/ 0 h 14760"/>
                          </a:gdLst>
                          <a:ahLst/>
                          <a:cxnLst>
                            <a:cxn ang="0">
                              <a:pos x="T0" y="T1"/>
                            </a:cxn>
                            <a:cxn ang="0">
                              <a:pos x="T2" y="T3"/>
                            </a:cxn>
                            <a:cxn ang="0">
                              <a:pos x="T4" y="T5"/>
                            </a:cxn>
                            <a:cxn ang="0">
                              <a:pos x="T6" y="T7"/>
                            </a:cxn>
                            <a:cxn ang="0">
                              <a:pos x="T8" y="T9"/>
                            </a:cxn>
                          </a:cxnLst>
                          <a:rect l="0" t="0" r="r" b="b"/>
                          <a:pathLst>
                            <a:path w="8640" h="14760">
                              <a:moveTo>
                                <a:pt x="8640" y="0"/>
                              </a:moveTo>
                              <a:lnTo>
                                <a:pt x="180" y="14760"/>
                              </a:lnTo>
                              <a:lnTo>
                                <a:pt x="0" y="14760"/>
                              </a:lnTo>
                              <a:lnTo>
                                <a:pt x="7020" y="0"/>
                              </a:lnTo>
                              <a:lnTo>
                                <a:pt x="8640" y="0"/>
                              </a:lnTo>
                              <a:close/>
                            </a:path>
                          </a:pathLst>
                        </a:custGeom>
                        <a:gradFill rotWithShape="0">
                          <a:gsLst>
                            <a:gs pos="0">
                              <a:srgbClr val="008542"/>
                            </a:gs>
                            <a:gs pos="100000">
                              <a:srgbClr val="58A618"/>
                            </a:gs>
                          </a:gsLst>
                          <a:lin ang="18900000" scaled="1"/>
                        </a:gra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arto="http://schemas.microsoft.com/office/word/2006/arto" xmlns:w16="http://schemas.microsoft.com/office/word/2018/wordml" xmlns:w16cex="http://schemas.microsoft.com/office/word/2018/wordml/cex">
          <w:pict>
            <v:group w14:anchorId="25317FD3" id="Group 45" o:spid="_x0000_s1026" style="position:absolute;margin-left:221.25pt;margin-top:-35.65pt;width:197.55pt;height:190.65pt;z-index:251658247" coordorigin="4761,4" coordsize="3951,30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kcctXAQAAFIPAAAOAAAAZHJzL2Uyb0RvYy54bWzsV9tu4zYQfS/QfyD0WKCxJMtXxFkE2SYo&#10;sG0X2BT7TEvUBZVElZQtp1/fmaEo04qdZHeBfSjqB+vCo+HMmZkz0vW7Q1WyvVC6kPXGC658j4k6&#10;lklRZxvvz8f7n5ce0y2vE17KWmy8J6G9dzc//nDdNWsRylyWiVAMjNR63TUbL2/bZj2Z6DgXFddX&#10;shE1LKZSVbyFS5VNEsU7sF6Vk9D355NOqqRRMhZaw933ZtG7IftpKuL2jzTVomXlxgPfWvpX9L/F&#10;/8nNNV9nijd5Efdu8K/wouJFDZsOpt7zlrOdKp6ZqopYSS3T9iqW1USmaRELigGiCfxRNA9K7hqK&#10;JVt3WTPQBNSOePpqs/Hv+4+KFcnGg0TVvIIU0a4smiE3XZOtAfKgmk/NR2UChNMPMv5Lw/JkvI7X&#10;mQGzbfebTMAe37WSuDmkqkITEDU7UAqehhSIQ8tiuBnO/OVyOfNYDGthFAbhjBzh6ziHTOJz0WIe&#10;eAyWI5O9OP+lf3i6msEKPjn155TbCV+bXcnT3jMMC6pNHwnV30bop5w3gvKkka2e0ADqzTB6r4TA&#10;EmbR3JBKMMuodul0VtBJDay/SuSYEMvldLEEF87SAXTudPsgJCWE7z/o1nRCAmeU5qT3/RFMpFUJ&#10;TfHThKFF1tGh75wBBsQPMJ/lzGYAWmLAhA4mDOaXTE0dGJq5YC1yYJdMQSENXr1gau7ALplanGDO&#10;Bwg9dNzuMlcrB+ZGB9Wa2QTw3OYkPtR9UuCMcRRWn/qpkRr7ATMEJf8YYErABKAwgxfAkAMET98E&#10;BooRTB34qmUgEcGLN1kGphC8csFmhz5WBdI9Fm3lMRDtLT7D1w1vkSJ7yjroeir4vG9/XKnkXjxK&#10;wrTIlUHAzlYdjoCydoFYnuSirWNwziLssSGTXwSz21oT9mhMPfPOLsel1MJkF8OmNA/xI21OM2tZ&#10;Fsl9UZYYtVbZ9q5UbM9h/t3Tr2f8BFZSxdQSHzPb4B3QTKNARjC3MnkCNVLSDFEY+nCSS/WPxzoY&#10;oBtP/73jSnis/LUGQV0FUQTctHQRzRYhXCh3Zeuu8DoGUxuv9aDC8fSuNVN616giy2GngGq+lrcw&#10;TtIC5Yr8M171F6Dp30vcQe/G4k6Vj5zBDBiJO6vlXQ6tK251A4WN0dgABrBl+1W9n6/CkwFo9T5Y&#10;rIbxN7OdZYeuWyJv1vvlPEI5xINpuqOWj/U+gCn0DOQKfkCj45wpV+/JDAj+WXNjxT9nzFX8F425&#10;mr/ww0txjmX/rGOu7r/A2Vj3B1vQwv8L/zcIPxUCA+E3jJ5TfgN5g/JDnZLwu8mxOmyPrvK/jsPq&#10;IpMvq/8zD+1uX6L+8ClD4o8y/bloc3o1tS8Mme45zjSDlwd7+2RI+P5yFoX9kMg0UmnRgY8/kuGT&#10;R2bL23mwdB7BcrZblUX/zhIsV+Z5pmNeisRqIGB7n3Gv/9Qkoo8O+HCjed1/ZOKXoXtNk+v4KXzz&#10;LwAAAP//AwBQSwMEFAAGAAgAAAAhAJm2+SbiAAAACwEAAA8AAABkcnMvZG93bnJldi54bWxMj8tq&#10;wzAQRfeF/oOYQneJpDgvXMshhLarUGhSKN1NrIltYknGUmzn76uumuVwD/eeyTajaVhPna+dVSCn&#10;AhjZwunalgq+jm+TNTAf0GpsnCUFN/KwyR8fMky1G+wn9YdQslhifYoKqhDalHNfVGTQT11LNmZn&#10;1xkM8exKrjscYrlp+EyIJTdY27hQYUu7iorL4WoUvA84bBP52u8v593t57j4+N5LUur5ady+AAs0&#10;hn8Y/vSjOuTR6eSuVnvWKJjPZ4uIKpisZAIsEutktQR2UpBIIYDnGb//If8FAAD//wMAUEsBAi0A&#10;FAAGAAgAAAAhALaDOJL+AAAA4QEAABMAAAAAAAAAAAAAAAAAAAAAAFtDb250ZW50X1R5cGVzXS54&#10;bWxQSwECLQAUAAYACAAAACEAOP0h/9YAAACUAQAACwAAAAAAAAAAAAAAAAAvAQAAX3JlbHMvLnJl&#10;bHNQSwECLQAUAAYACAAAACEA6JHHLVwEAABSDwAADgAAAAAAAAAAAAAAAAAuAgAAZHJzL2Uyb0Rv&#10;Yy54bWxQSwECLQAUAAYACAAAACEAmbb5JuIAAAALAQAADwAAAAAAAAAAAAAAAAC2BgAAZHJzL2Rv&#10;d25yZXYueG1sUEsFBgAAAAAEAAQA8wAAAMUHAAAAAA==&#10;">
              <v:shape id="Freeform 46" o:spid="_x0000_s1027" style="position:absolute;left:4761;top:4;width:3780;height:3060;visibility:visible;mso-wrap-style:square;v-text-anchor:top" coordsize="3780,30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jJs5wwAAANsAAAAPAAAAZHJzL2Rvd25yZXYueG1sRI9BawJB&#10;DIXvhf6HIYK3OmsR0dVRpFDowQpq7TnOxN3FncyyM9Wtv94cBG8J7+W9L/Nl52t1oTZWgQ0MBxko&#10;YhtcxYWBn/3n2wRUTMgO68Bk4J8iLBevL3PMXbjyli67VCgJ4ZijgTKlJtc62pI8xkFoiEU7hdZj&#10;krUttGvxKuG+1u9ZNtYeK5aGEhv6KMmed3/egPudTpvvdTgeTof1zcaOkh1tjOn3utUMVKIuPc2P&#10;6y8n+EIvv8gAenEHAAD//wMAUEsBAi0AFAAGAAgAAAAhANvh9svuAAAAhQEAABMAAAAAAAAAAAAA&#10;AAAAAAAAAFtDb250ZW50X1R5cGVzXS54bWxQSwECLQAUAAYACAAAACEAWvQsW78AAAAVAQAACwAA&#10;AAAAAAAAAAAAAAAfAQAAX3JlbHMvLnJlbHNQSwECLQAUAAYACAAAACEA54ybOcMAAADbAAAADwAA&#10;AAAAAAAAAAAAAAAHAgAAZHJzL2Rvd25yZXYueG1sUEsFBgAAAAADAAMAtwAAAPcCAAAAAA==&#10;" path="m3780,l2160,3060,,3060,,,3780,xe" stroked="f">
                <v:path arrowok="t" o:connecttype="custom" o:connectlocs="3780,0;2160,3060;0,3060;0,0;3780,0" o:connectangles="0,0,0,0,0"/>
              </v:shape>
              <v:shape id="Freeform 47" o:spid="_x0000_s1028" style="position:absolute;left:6921;top:4;width:1791;height:3059;visibility:visible;mso-wrap-style:square;v-text-anchor:top" coordsize="8640,147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VBQtwQAAANsAAAAPAAAAZHJzL2Rvd25yZXYueG1sRE9Ni8Iw&#10;EL0v+B/CCN7WtB5kqUYRQRBFYd09rLehGdvSZlKaWKO/3gjC3ubxPme+DKYRPXWusqwgHScgiHOr&#10;Ky4U/P5sPr9AOI+ssbFMCu7kYLkYfMwx0/bG39SffCFiCLsMFZTet5mULi/JoBvbljhyF9sZ9BF2&#10;hdQd3mK4aeQkSabSYMWxocSW1iXl9elqFOxCf9wW/i/NH/Vhcq4f97Dfr5UaDcNqBsJT8P/it3ur&#10;4/wUXr/EA+TiCQAA//8DAFBLAQItABQABgAIAAAAIQDb4fbL7gAAAIUBAAATAAAAAAAAAAAAAAAA&#10;AAAAAABbQ29udGVudF9UeXBlc10ueG1sUEsBAi0AFAAGAAgAAAAhAFr0LFu/AAAAFQEAAAsAAAAA&#10;AAAAAAAAAAAAHwEAAF9yZWxzLy5yZWxzUEsBAi0AFAAGAAgAAAAhAG9UFC3BAAAA2wAAAA8AAAAA&#10;AAAAAAAAAAAABwIAAGRycy9kb3ducmV2LnhtbFBLBQYAAAAAAwADALcAAAD1AgAAAAA=&#10;" path="m8640,l180,14760r-180,l7020,,8640,xe" fillcolor="#008542" stroked="f">
                <v:fill color2="#58a618" angle="135" focus="100%" type="gradient"/>
                <v:path arrowok="t" o:connecttype="custom" o:connectlocs="1791,0;37,3059;0,3059;1455,0;1791,0" o:connectangles="0,0,0,0,0"/>
                <o:lock v:ext="edit" aspectratio="t"/>
              </v:shape>
            </v:group>
          </w:pict>
        </mc:Fallback>
      </mc:AlternateContent>
    </w:r>
    <w:r>
      <w:rPr>
        <w:noProof/>
      </w:rPr>
      <w:drawing>
        <wp:anchor distT="0" distB="0" distL="114300" distR="114300" simplePos="0" relativeHeight="251658241" behindDoc="0" locked="0" layoutInCell="1" allowOverlap="1" wp14:anchorId="4BE72920" wp14:editId="7E219939">
          <wp:simplePos x="0" y="0"/>
          <wp:positionH relativeFrom="column">
            <wp:posOffset>-1289685</wp:posOffset>
          </wp:positionH>
          <wp:positionV relativeFrom="page">
            <wp:posOffset>3190875</wp:posOffset>
          </wp:positionV>
          <wp:extent cx="7791450" cy="10134600"/>
          <wp:effectExtent l="19050" t="0" r="0" b="0"/>
          <wp:wrapNone/>
          <wp:docPr id="9" name="Afbeelding 17" descr="large-2007-6-72354-full[100dp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descr="large-2007-6-72354-full[100dpi]"/>
                  <pic:cNvPicPr>
                    <a:picLocks noChangeAspect="1" noChangeArrowheads="1"/>
                  </pic:cNvPicPr>
                </pic:nvPicPr>
                <pic:blipFill>
                  <a:blip r:embed="rId1"/>
                  <a:srcRect/>
                  <a:stretch>
                    <a:fillRect/>
                  </a:stretch>
                </pic:blipFill>
                <pic:spPr bwMode="auto">
                  <a:xfrm>
                    <a:off x="0" y="0"/>
                    <a:ext cx="7791450" cy="10134600"/>
                  </a:xfrm>
                  <a:prstGeom prst="rect">
                    <a:avLst/>
                  </a:prstGeom>
                  <a:noFill/>
                  <a:ln w="9525">
                    <a:noFill/>
                    <a:miter lim="800000"/>
                    <a:headEnd/>
                    <a:tailEnd/>
                  </a:ln>
                </pic:spPr>
              </pic:pic>
            </a:graphicData>
          </a:graphic>
        </wp:anchor>
      </w:drawing>
    </w:r>
    <w:r>
      <w:rPr>
        <w:noProof/>
      </w:rPr>
      <mc:AlternateContent>
        <mc:Choice Requires="wps">
          <w:drawing>
            <wp:anchor distT="0" distB="0" distL="114300" distR="114300" simplePos="0" relativeHeight="251658243" behindDoc="0" locked="0" layoutInCell="1" allowOverlap="1" wp14:anchorId="6A000F6C" wp14:editId="1F5C9BD8">
              <wp:simplePos x="0" y="0"/>
              <wp:positionH relativeFrom="column">
                <wp:posOffset>-1080135</wp:posOffset>
              </wp:positionH>
              <wp:positionV relativeFrom="paragraph">
                <wp:posOffset>-457200</wp:posOffset>
              </wp:positionV>
              <wp:extent cx="7560310" cy="4702810"/>
              <wp:effectExtent l="5715" t="9525" r="6350" b="12065"/>
              <wp:wrapNone/>
              <wp:docPr id="4" name="Rectangle 4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60310" cy="4702810"/>
                      </a:xfrm>
                      <a:prstGeom prst="rect">
                        <a:avLst/>
                      </a:prstGeom>
                      <a:solidFill>
                        <a:schemeClr val="accent1">
                          <a:lumMod val="100000"/>
                          <a:lumOff val="0"/>
                        </a:schemeClr>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rto="http://schemas.microsoft.com/office/word/2006/arto" xmlns:w16="http://schemas.microsoft.com/office/word/2018/wordml" xmlns:w16cex="http://schemas.microsoft.com/office/word/2018/wordml/cex">
          <w:pict>
            <v:rect w14:anchorId="453AB92F" id="Rectangle 43" o:spid="_x0000_s1026" style="position:absolute;margin-left:-85.05pt;margin-top:-36pt;width:595.3pt;height:370.3pt;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SMvCPwIAAHkEAAAOAAAAZHJzL2Uyb0RvYy54bWysVNtu2zAMfR+wfxD0vthOkyY14hRFug4D&#10;uq1Ytw9QZNkWptsoJU729aXkJHO3t2F5MESROjw8JLO6PWhF9gK8tKaixSSnRBhua2nain7/9vBu&#10;SYkPzNRMWSMqehSe3q7fvln1rhRT21lVCyAIYnzZu4p2IbgyyzzvhGZ+Yp0w6GwsaBbQhDargfWI&#10;rlU2zfPrrLdQO7BceI+394OTrhN+0wgevjSNF4GoiiK3kL6Qvtv4zdYrVrbAXCf5iQb7BxaaSYNJ&#10;L1D3LDCyA/kXlJYcrLdNmHCrM9s0kotUA1ZT5H9U89wxJ1ItKI53F5n8/4Pln/dPQGRd0Rklhmls&#10;0VcUjZlWCTK7ivr0zpcY9uyeIFbo3aPlPzwxdtNhmLgDsH0nWI2sihifvXoQDY9Pybb/ZGuEZ7tg&#10;k1SHBnQERBHIIXXkeOmIOATC8XIxv86vCmwcR99skU+XaMQcrDw/d+DDB2E1iYeKArJP8Gz/6MMQ&#10;eg5J9K2S9YNUKhlxzMRGAdkzHBDGuTChSM/VTiPf4b7I42+YFbzHiRruz1TStEaYRMyPMyhD+ore&#10;zKfzhPrK56HdXnKnFBfAMYSWAVdESV3R5YhIlPy9qbFCVgYm1XBGYZQ59SDKPrRva+sjtgDsMP+4&#10;r3joLPyipMfZr6j/uWMgKFEfDbbxppjN4rIkYzZfTNGAsWc79jDDEaqigZLhuAnDgu0cyLbDTIOi&#10;xt5h6xuZmhLHYmB1IovzndQ77WJcoLGdon7/Y6xfAAAA//8DAFBLAwQUAAYACAAAACEAHCRMCt8A&#10;AAANAQAADwAAAGRycy9kb3ducmV2LnhtbEyPwWrDMAyG74O9g9Fgt9ZOStOSxSljsOMo60rPTqwm&#10;YbEcYrf13n7qabtJ6OPX91e75EZxxTkMnjRkSwUCqfV2oE7D8et9sQURoiFrRk+o4QcD7OrHh8qU&#10;1t/oE6+H2AkOoVAaDX2MUyllaHt0Jiz9hMS3s5+dibzOnbSzuXG4G2WuVCGdGYg/9GbCtx7b78PF&#10;aVjZfHXKjs2U9nK/HujDyVSctH5+Sq8vICKm+AfDXZ/VoWanxl/IBjFqWGQblTHL0ybnVndE5WoN&#10;otFQFNsCZF3J/y3qXwAAAP//AwBQSwECLQAUAAYACAAAACEAtoM4kv4AAADhAQAAEwAAAAAAAAAA&#10;AAAAAAAAAAAAW0NvbnRlbnRfVHlwZXNdLnhtbFBLAQItABQABgAIAAAAIQA4/SH/1gAAAJQBAAAL&#10;AAAAAAAAAAAAAAAAAC8BAABfcmVscy8ucmVsc1BLAQItABQABgAIAAAAIQDDSMvCPwIAAHkEAAAO&#10;AAAAAAAAAAAAAAAAAC4CAABkcnMvZTJvRG9jLnhtbFBLAQItABQABgAIAAAAIQAcJEwK3wAAAA0B&#10;AAAPAAAAAAAAAAAAAAAAAJkEAABkcnMvZG93bnJldi54bWxQSwUGAAAAAAQABADzAAAApQUAAAAA&#10;" fillcolor="#92278f [3204]"/>
          </w:pict>
        </mc:Fallback>
      </mc:AlternateContent>
    </w:r>
    <w:r>
      <w:rPr>
        <w:noProof/>
      </w:rPr>
      <mc:AlternateContent>
        <mc:Choice Requires="wps">
          <w:drawing>
            <wp:anchor distT="0" distB="0" distL="114300" distR="114300" simplePos="0" relativeHeight="251658245" behindDoc="0" locked="0" layoutInCell="1" allowOverlap="1" wp14:anchorId="3ED37FBE" wp14:editId="52D8606F">
              <wp:simplePos x="0" y="0"/>
              <wp:positionH relativeFrom="column">
                <wp:posOffset>-1224280</wp:posOffset>
              </wp:positionH>
              <wp:positionV relativeFrom="paragraph">
                <wp:posOffset>-447675</wp:posOffset>
              </wp:positionV>
              <wp:extent cx="4857750" cy="2411730"/>
              <wp:effectExtent l="4445" t="0" r="0" b="0"/>
              <wp:wrapNone/>
              <wp:docPr id="2" name="Rectangle 4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4857750" cy="241173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rto="http://schemas.microsoft.com/office/word/2006/arto" xmlns:w16="http://schemas.microsoft.com/office/word/2018/wordml" xmlns:w16cex="http://schemas.microsoft.com/office/word/2018/wordml/cex">
          <w:pict>
            <v:rect w14:anchorId="0349A652" id="Rectangle 44" o:spid="_x0000_s1026" style="position:absolute;margin-left:-96.4pt;margin-top:-35.25pt;width:382.5pt;height:189.9pt;z-index:2516582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3ZQU/gEAAN0DAAAOAAAAZHJzL2Uyb0RvYy54bWysU8GO0zAQvSPxD5bvNE1J6RI1Xa26KkJa&#10;YMXCBziOk1g4HjN2m5avZ+x0S4EbIgfL4xm/vPdmvL49DoYdFHoNtuL5bM6ZshIabbuKf/2ye3XD&#10;mQ/CNsKAVRU/Kc9vNy9frEdXqgX0YBqFjECsL0dX8T4EV2aZl70ahJ+BU5aSLeAgAoXYZQ2KkdAH&#10;ky3m8zfZCNg4BKm8p9P7Kck3Cb9tlQyf2tarwEzFiVtIK6a1jmu2WYuyQ+F6Lc80xD+wGIS29NML&#10;1L0Igu1R/wU1aIngoQ0zCUMGbaulShpITT7/Q81TL5xKWsgc7y42+f8HKz8eHpHppuILzqwYqEWf&#10;yTRhO6NYUUR/RudLKntyjxgVevcA8ptnFrY9lak7RBh7JRpilcf67LcLMfB0ldXjB2gIXuwDJKuO&#10;LQ4RkExgx9SR06Uj6hiYpMPiZrlaLalxknKLIs9Xr1PPMlE+X3fowzsFA4ubiiOxT/Di8OBDpCPK&#10;55JEH4xudtqYFGBXbw2yg6Dx2KUvKSCV12XGxmIL8dqEGE+SzihtsqiG5kQyEaYZozdBmx7wB2cj&#10;zVfF/fe9QMWZeW/Jqrd5UcSBTEGxXC0owOtMfZ0RVhJUxQNn03YbpiHeO9RdT3/Kk2gLd2Rvq5Pw&#10;aP3E6kyWZij5cZ73OKTXcar69So3PwEAAP//AwBQSwMEFAAGAAgAAAAhAALa+NrhAAAADAEAAA8A&#10;AABkcnMvZG93bnJldi54bWxMj8FOwzAQRO9I/IO1SNxauylJSYhTIaSegAMtEtdt7CYR8TrEThv+&#10;nuUEtx3taOZNuZ1dL852DJ0nDaulAmGp9qajRsP7Ybe4BxEiksHek9XwbQNsq+urEgvjL/Rmz/vY&#10;CA6hUKCGNsahkDLUrXUYln6wxL+THx1GlmMjzYgXDne9TJTKpMOOuKHFwT61tv7cT04DZnfm6/W0&#10;fjk8Txnmzax26YfS+vZmfnwAEe0c/8zwi8/oUDHT0U9kgug1LFZ5wuyRr41KQbAl3SQJiKOGtcrX&#10;IKtS/h9R/QAAAP//AwBQSwECLQAUAAYACAAAACEAtoM4kv4AAADhAQAAEwAAAAAAAAAAAAAAAAAA&#10;AAAAW0NvbnRlbnRfVHlwZXNdLnhtbFBLAQItABQABgAIAAAAIQA4/SH/1gAAAJQBAAALAAAAAAAA&#10;AAAAAAAAAC8BAABfcmVscy8ucmVsc1BLAQItABQABgAIAAAAIQBj3ZQU/gEAAN0DAAAOAAAAAAAA&#10;AAAAAAAAAC4CAABkcnMvZTJvRG9jLnhtbFBLAQItABQABgAIAAAAIQAC2vja4QAAAAwBAAAPAAAA&#10;AAAAAAAAAAAAAFgEAABkcnMvZG93bnJldi54bWxQSwUGAAAAAAQABADzAAAAZgUAAAAA&#10;" stroked="f"/>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31B485F"/>
    <w:multiLevelType w:val="hybridMultilevel"/>
    <w:tmpl w:val="7FEC26E4"/>
    <w:lvl w:ilvl="0" w:tplc="217A8FB8">
      <w:start w:val="1"/>
      <w:numFmt w:val="decimal"/>
      <w:lvlText w:val="%1."/>
      <w:lvlJc w:val="left"/>
      <w:pPr>
        <w:ind w:left="360" w:hanging="360"/>
      </w:pPr>
      <w:rPr>
        <w:rFonts w:hint="default"/>
        <w:i w:val="0"/>
        <w:iCs w:val="0"/>
      </w:rPr>
    </w:lvl>
    <w:lvl w:ilvl="1" w:tplc="217A8FB8">
      <w:start w:val="1"/>
      <w:numFmt w:val="decimal"/>
      <w:lvlText w:val="%2."/>
      <w:lvlJc w:val="left"/>
      <w:pPr>
        <w:ind w:left="1080" w:hanging="360"/>
      </w:pPr>
      <w:rPr>
        <w:rFonts w:hint="default"/>
        <w:i w:val="0"/>
        <w:iCs w:val="0"/>
      </w:rPr>
    </w:lvl>
    <w:lvl w:ilvl="2" w:tplc="40EE6DD2">
      <w:numFmt w:val="bullet"/>
      <w:lvlText w:val="•"/>
      <w:lvlJc w:val="left"/>
      <w:pPr>
        <w:ind w:left="1980" w:hanging="360"/>
      </w:pPr>
      <w:rPr>
        <w:rFonts w:ascii="Calibri" w:eastAsiaTheme="minorHAnsi" w:hAnsi="Calibri" w:cstheme="minorBidi" w:hint="default"/>
      </w:r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1" w15:restartNumberingAfterBreak="0">
    <w:nsid w:val="0A326152"/>
    <w:multiLevelType w:val="multilevel"/>
    <w:tmpl w:val="D9784C26"/>
    <w:lvl w:ilvl="0">
      <w:start w:val="1"/>
      <w:numFmt w:val="decimal"/>
      <w:pStyle w:val="HoofdstukNummerNiveau1RapportageVVV"/>
      <w:lvlText w:val="%1"/>
      <w:lvlJc w:val="left"/>
      <w:pPr>
        <w:ind w:left="1134" w:hanging="1134"/>
      </w:pPr>
      <w:rPr>
        <w:rFonts w:hint="default"/>
      </w:rPr>
    </w:lvl>
    <w:lvl w:ilvl="1">
      <w:start w:val="1"/>
      <w:numFmt w:val="decimal"/>
      <w:pStyle w:val="ParagraafNummerNiveau2RapportageVVV"/>
      <w:lvlText w:val="%1.%2"/>
      <w:lvlJc w:val="left"/>
      <w:pPr>
        <w:ind w:left="1134" w:hanging="1134"/>
      </w:pPr>
      <w:rPr>
        <w:rFonts w:hint="default"/>
      </w:rPr>
    </w:lvl>
    <w:lvl w:ilvl="2">
      <w:start w:val="1"/>
      <w:numFmt w:val="decimal"/>
      <w:pStyle w:val="ParagraafNummerNiveau3RapportageVVV"/>
      <w:lvlText w:val="%1.%2.%3"/>
      <w:lvlJc w:val="left"/>
      <w:pPr>
        <w:ind w:left="1134" w:hanging="1134"/>
      </w:pPr>
      <w:rPr>
        <w:rFonts w:hint="default"/>
      </w:rPr>
    </w:lvl>
    <w:lvl w:ilvl="3">
      <w:start w:val="1"/>
      <w:numFmt w:val="decimal"/>
      <w:pStyle w:val="ParagraafNummerNiveau4RapportageVVV"/>
      <w:lvlText w:val="%1.%2.%3.%4"/>
      <w:lvlJc w:val="left"/>
      <w:pPr>
        <w:ind w:left="1134" w:hanging="1134"/>
      </w:pPr>
      <w:rPr>
        <w:rFonts w:hint="default"/>
      </w:rPr>
    </w:lvl>
    <w:lvl w:ilvl="4">
      <w:start w:val="1"/>
      <w:numFmt w:val="decimal"/>
      <w:lvlText w:val="%1.%2.%3.%4.%5"/>
      <w:lvlJc w:val="left"/>
      <w:pPr>
        <w:ind w:left="1134" w:hanging="1134"/>
      </w:pPr>
      <w:rPr>
        <w:rFonts w:hint="default"/>
      </w:rPr>
    </w:lvl>
    <w:lvl w:ilvl="5">
      <w:start w:val="1"/>
      <w:numFmt w:val="decimal"/>
      <w:lvlText w:val="%1.%2.%3.%4.%5.%6"/>
      <w:lvlJc w:val="left"/>
      <w:pPr>
        <w:ind w:left="1134" w:hanging="1134"/>
      </w:pPr>
      <w:rPr>
        <w:rFonts w:hint="default"/>
      </w:rPr>
    </w:lvl>
    <w:lvl w:ilvl="6">
      <w:start w:val="1"/>
      <w:numFmt w:val="decimal"/>
      <w:lvlText w:val="%1.%2.%3.%4.%5.%6.%7"/>
      <w:lvlJc w:val="left"/>
      <w:pPr>
        <w:ind w:left="1134" w:hanging="1134"/>
      </w:pPr>
      <w:rPr>
        <w:rFonts w:hint="default"/>
      </w:rPr>
    </w:lvl>
    <w:lvl w:ilvl="7">
      <w:start w:val="1"/>
      <w:numFmt w:val="decimal"/>
      <w:lvlText w:val="%1.%2.%3.%4.%5.%6.%7.%8"/>
      <w:lvlJc w:val="left"/>
      <w:pPr>
        <w:ind w:left="1134" w:hanging="1134"/>
      </w:pPr>
      <w:rPr>
        <w:rFonts w:hint="default"/>
      </w:rPr>
    </w:lvl>
    <w:lvl w:ilvl="8">
      <w:start w:val="1"/>
      <w:numFmt w:val="decimal"/>
      <w:lvlText w:val="%1.%2.%3.%4.%5.%6.%7.%8.%9"/>
      <w:lvlJc w:val="left"/>
      <w:pPr>
        <w:ind w:left="1134" w:hanging="1134"/>
      </w:pPr>
      <w:rPr>
        <w:rFonts w:hint="default"/>
      </w:rPr>
    </w:lvl>
  </w:abstractNum>
  <w:abstractNum w:abstractNumId="2" w15:restartNumberingAfterBreak="0">
    <w:nsid w:val="38FB2AA8"/>
    <w:multiLevelType w:val="hybridMultilevel"/>
    <w:tmpl w:val="6FE2CCEE"/>
    <w:lvl w:ilvl="0" w:tplc="3C866C3C">
      <w:start w:val="1"/>
      <w:numFmt w:val="bullet"/>
      <w:pStyle w:val="OpsommingRapportageVVV"/>
      <w:lvlText w:val=""/>
      <w:lvlJc w:val="left"/>
      <w:pPr>
        <w:ind w:left="720" w:hanging="360"/>
      </w:pPr>
      <w:rPr>
        <w:rFonts w:ascii="Symbol" w:hAnsi="Symbol" w:hint="default"/>
        <w:color w:val="92278F" w:themeColor="accent1"/>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 w15:restartNumberingAfterBreak="0">
    <w:nsid w:val="4AD6446E"/>
    <w:multiLevelType w:val="multilevel"/>
    <w:tmpl w:val="99389F3E"/>
    <w:lvl w:ilvl="0">
      <w:start w:val="1"/>
      <w:numFmt w:val="decimal"/>
      <w:lvlText w:val="%1."/>
      <w:lvlJc w:val="left"/>
      <w:pPr>
        <w:tabs>
          <w:tab w:val="num" w:pos="360"/>
        </w:tabs>
        <w:ind w:left="360" w:hanging="360"/>
      </w:pPr>
      <w:rPr>
        <w:rFonts w:ascii="Arial" w:eastAsia="Times New Roman" w:hAnsi="Arial" w:cs="Arial"/>
      </w:rPr>
    </w:lvl>
    <w:lvl w:ilvl="1" w:tentative="1">
      <w:start w:val="1"/>
      <w:numFmt w:val="decimal"/>
      <w:lvlText w:val="%2."/>
      <w:lvlJc w:val="left"/>
      <w:pPr>
        <w:tabs>
          <w:tab w:val="num" w:pos="1080"/>
        </w:tabs>
        <w:ind w:left="1080" w:hanging="360"/>
      </w:pPr>
    </w:lvl>
    <w:lvl w:ilvl="2" w:tentative="1">
      <w:start w:val="1"/>
      <w:numFmt w:val="decimal"/>
      <w:lvlText w:val="%3."/>
      <w:lvlJc w:val="left"/>
      <w:pPr>
        <w:tabs>
          <w:tab w:val="num" w:pos="1800"/>
        </w:tabs>
        <w:ind w:left="1800" w:hanging="360"/>
      </w:pPr>
    </w:lvl>
    <w:lvl w:ilvl="3" w:tentative="1">
      <w:start w:val="1"/>
      <w:numFmt w:val="decimal"/>
      <w:lvlText w:val="%4."/>
      <w:lvlJc w:val="left"/>
      <w:pPr>
        <w:tabs>
          <w:tab w:val="num" w:pos="2520"/>
        </w:tabs>
        <w:ind w:left="2520" w:hanging="360"/>
      </w:pPr>
    </w:lvl>
    <w:lvl w:ilvl="4" w:tentative="1">
      <w:start w:val="1"/>
      <w:numFmt w:val="decimal"/>
      <w:lvlText w:val="%5."/>
      <w:lvlJc w:val="left"/>
      <w:pPr>
        <w:tabs>
          <w:tab w:val="num" w:pos="3240"/>
        </w:tabs>
        <w:ind w:left="3240" w:hanging="360"/>
      </w:pPr>
    </w:lvl>
    <w:lvl w:ilvl="5" w:tentative="1">
      <w:start w:val="1"/>
      <w:numFmt w:val="decimal"/>
      <w:lvlText w:val="%6."/>
      <w:lvlJc w:val="left"/>
      <w:pPr>
        <w:tabs>
          <w:tab w:val="num" w:pos="3960"/>
        </w:tabs>
        <w:ind w:left="3960" w:hanging="360"/>
      </w:pPr>
    </w:lvl>
    <w:lvl w:ilvl="6" w:tentative="1">
      <w:start w:val="1"/>
      <w:numFmt w:val="decimal"/>
      <w:lvlText w:val="%7."/>
      <w:lvlJc w:val="left"/>
      <w:pPr>
        <w:tabs>
          <w:tab w:val="num" w:pos="4680"/>
        </w:tabs>
        <w:ind w:left="4680" w:hanging="360"/>
      </w:pPr>
    </w:lvl>
    <w:lvl w:ilvl="7" w:tentative="1">
      <w:start w:val="1"/>
      <w:numFmt w:val="decimal"/>
      <w:lvlText w:val="%8."/>
      <w:lvlJc w:val="left"/>
      <w:pPr>
        <w:tabs>
          <w:tab w:val="num" w:pos="5400"/>
        </w:tabs>
        <w:ind w:left="5400" w:hanging="360"/>
      </w:pPr>
    </w:lvl>
    <w:lvl w:ilvl="8" w:tentative="1">
      <w:start w:val="1"/>
      <w:numFmt w:val="decimal"/>
      <w:lvlText w:val="%9."/>
      <w:lvlJc w:val="left"/>
      <w:pPr>
        <w:tabs>
          <w:tab w:val="num" w:pos="6120"/>
        </w:tabs>
        <w:ind w:left="6120" w:hanging="360"/>
      </w:pPr>
    </w:lvl>
  </w:abstractNum>
  <w:num w:numId="1">
    <w:abstractNumId w:val="2"/>
  </w:num>
  <w:num w:numId="2">
    <w:abstractNumId w:val="1"/>
  </w:num>
  <w:num w:numId="3">
    <w:abstractNumId w:val="3"/>
  </w:num>
  <w:num w:numId="4">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defaultTabStop w:val="708"/>
  <w:hyphenationZone w:val="425"/>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064C2"/>
    <w:rsid w:val="00026F4C"/>
    <w:rsid w:val="000552EA"/>
    <w:rsid w:val="00063251"/>
    <w:rsid w:val="000F7A5C"/>
    <w:rsid w:val="0015312A"/>
    <w:rsid w:val="0016499B"/>
    <w:rsid w:val="00181497"/>
    <w:rsid w:val="001A6CA9"/>
    <w:rsid w:val="001D5464"/>
    <w:rsid w:val="001D5D77"/>
    <w:rsid w:val="00201070"/>
    <w:rsid w:val="002043E1"/>
    <w:rsid w:val="00233A00"/>
    <w:rsid w:val="0029237E"/>
    <w:rsid w:val="00292531"/>
    <w:rsid w:val="002C6EC4"/>
    <w:rsid w:val="002D2CA4"/>
    <w:rsid w:val="002E0D67"/>
    <w:rsid w:val="002E75FC"/>
    <w:rsid w:val="00392D78"/>
    <w:rsid w:val="003C1844"/>
    <w:rsid w:val="003E7274"/>
    <w:rsid w:val="00411871"/>
    <w:rsid w:val="00414BC4"/>
    <w:rsid w:val="0042627C"/>
    <w:rsid w:val="00477159"/>
    <w:rsid w:val="00487AA6"/>
    <w:rsid w:val="004A1B07"/>
    <w:rsid w:val="004A6721"/>
    <w:rsid w:val="004D477C"/>
    <w:rsid w:val="005156B4"/>
    <w:rsid w:val="005E22D6"/>
    <w:rsid w:val="00614E26"/>
    <w:rsid w:val="00616C1B"/>
    <w:rsid w:val="00662361"/>
    <w:rsid w:val="006755A8"/>
    <w:rsid w:val="006B462F"/>
    <w:rsid w:val="006C324D"/>
    <w:rsid w:val="006F5941"/>
    <w:rsid w:val="00775431"/>
    <w:rsid w:val="007B2FD3"/>
    <w:rsid w:val="007B661A"/>
    <w:rsid w:val="007C3188"/>
    <w:rsid w:val="008000FC"/>
    <w:rsid w:val="00850695"/>
    <w:rsid w:val="008818AA"/>
    <w:rsid w:val="00892539"/>
    <w:rsid w:val="0090019D"/>
    <w:rsid w:val="0093515C"/>
    <w:rsid w:val="0095458E"/>
    <w:rsid w:val="009D7293"/>
    <w:rsid w:val="00A064C2"/>
    <w:rsid w:val="00AD7500"/>
    <w:rsid w:val="00B05310"/>
    <w:rsid w:val="00B6495E"/>
    <w:rsid w:val="00C312BE"/>
    <w:rsid w:val="00C97452"/>
    <w:rsid w:val="00D11293"/>
    <w:rsid w:val="00E3643B"/>
    <w:rsid w:val="00E45CCE"/>
    <w:rsid w:val="00E55250"/>
    <w:rsid w:val="00F12329"/>
    <w:rsid w:val="00F20412"/>
    <w:rsid w:val="00F24DB3"/>
    <w:rsid w:val="00F64AC6"/>
    <w:rsid w:val="00F75F76"/>
    <w:rsid w:val="00FB6439"/>
    <w:rsid w:val="00FF6A3D"/>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0088A63B"/>
  <w15:chartTrackingRefBased/>
  <w15:docId w15:val="{C84FA826-EC0E-4F8B-AD6A-C96D2C37AB1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nl-NL" w:eastAsia="en-US" w:bidi="ar-SA"/>
      </w:rPr>
    </w:rPrDefault>
    <w:pPrDefault>
      <w:pPr>
        <w:spacing w:after="160" w:line="259" w:lineRule="auto"/>
      </w:pPr>
    </w:pPrDefault>
  </w:docDefaults>
  <w:latentStyles w:defLockedState="0" w:defUIPriority="99" w:defSemiHidden="0" w:defUnhideWhenUsed="0" w:defQFormat="0" w:count="376">
    <w:lsdException w:name="Normal"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uiPriority w:val="99"/>
    <w:qFormat/>
    <w:rsid w:val="00A064C2"/>
    <w:pPr>
      <w:tabs>
        <w:tab w:val="left" w:pos="567"/>
        <w:tab w:val="left" w:pos="1134"/>
        <w:tab w:val="left" w:pos="2268"/>
        <w:tab w:val="left" w:pos="3402"/>
        <w:tab w:val="left" w:pos="4536"/>
        <w:tab w:val="left" w:pos="5670"/>
        <w:tab w:val="left" w:pos="6804"/>
        <w:tab w:val="left" w:pos="7938"/>
        <w:tab w:val="left" w:pos="9072"/>
      </w:tabs>
      <w:overflowPunct w:val="0"/>
      <w:autoSpaceDE w:val="0"/>
      <w:autoSpaceDN w:val="0"/>
      <w:adjustRightInd w:val="0"/>
      <w:spacing w:after="0" w:line="240" w:lineRule="auto"/>
      <w:textAlignment w:val="baseline"/>
    </w:pPr>
    <w:rPr>
      <w:rFonts w:ascii="Arial" w:eastAsia="Times New Roman" w:hAnsi="Arial" w:cs="Arial"/>
      <w:sz w:val="20"/>
      <w:lang w:eastAsia="nl-NL"/>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Voettekst">
    <w:name w:val="footer"/>
    <w:basedOn w:val="Standaard"/>
    <w:link w:val="VoettekstChar"/>
    <w:semiHidden/>
    <w:rsid w:val="00A064C2"/>
    <w:pPr>
      <w:tabs>
        <w:tab w:val="center" w:pos="4153"/>
        <w:tab w:val="right" w:pos="8306"/>
      </w:tabs>
    </w:pPr>
  </w:style>
  <w:style w:type="character" w:customStyle="1" w:styleId="VoettekstChar">
    <w:name w:val="Voettekst Char"/>
    <w:basedOn w:val="Standaardalinea-lettertype"/>
    <w:link w:val="Voettekst"/>
    <w:semiHidden/>
    <w:rsid w:val="00A064C2"/>
    <w:rPr>
      <w:rFonts w:ascii="Arial" w:eastAsia="Times New Roman" w:hAnsi="Arial" w:cs="Arial"/>
      <w:sz w:val="20"/>
      <w:lang w:eastAsia="nl-NL"/>
    </w:rPr>
  </w:style>
  <w:style w:type="character" w:styleId="Hyperlink">
    <w:name w:val="Hyperlink"/>
    <w:aliases w:val="VvV Hyperlink"/>
    <w:basedOn w:val="Standaardalinea-lettertype"/>
    <w:uiPriority w:val="99"/>
    <w:rsid w:val="00A064C2"/>
    <w:rPr>
      <w:rFonts w:ascii="Arial" w:hAnsi="Arial"/>
      <w:color w:val="92278F" w:themeColor="accent1"/>
      <w:u w:val="none"/>
    </w:rPr>
  </w:style>
  <w:style w:type="character" w:styleId="Paginanummer">
    <w:name w:val="page number"/>
    <w:aliases w:val="VvV Page Number"/>
    <w:basedOn w:val="Standaardalinea-lettertype"/>
    <w:semiHidden/>
    <w:rsid w:val="00A064C2"/>
    <w:rPr>
      <w:rFonts w:ascii="Verdana" w:hAnsi="Verdana"/>
    </w:rPr>
  </w:style>
  <w:style w:type="paragraph" w:styleId="Inhopg1">
    <w:name w:val="toc 1"/>
    <w:basedOn w:val="Standaard"/>
    <w:next w:val="Standaard"/>
    <w:autoRedefine/>
    <w:uiPriority w:val="39"/>
    <w:unhideWhenUsed/>
    <w:rsid w:val="00A064C2"/>
    <w:pPr>
      <w:tabs>
        <w:tab w:val="clear" w:pos="567"/>
        <w:tab w:val="clear" w:pos="2268"/>
        <w:tab w:val="clear" w:pos="3402"/>
        <w:tab w:val="clear" w:pos="4536"/>
        <w:tab w:val="clear" w:pos="5670"/>
        <w:tab w:val="clear" w:pos="6804"/>
        <w:tab w:val="clear" w:pos="7938"/>
        <w:tab w:val="right" w:pos="9072"/>
      </w:tabs>
      <w:spacing w:before="120"/>
      <w:ind w:left="1134" w:hanging="1134"/>
    </w:pPr>
    <w:rPr>
      <w:b/>
      <w:bCs/>
      <w:noProof/>
      <w:szCs w:val="20"/>
    </w:rPr>
  </w:style>
  <w:style w:type="paragraph" w:styleId="Inhopg2">
    <w:name w:val="toc 2"/>
    <w:basedOn w:val="Standaard"/>
    <w:next w:val="Standaard"/>
    <w:autoRedefine/>
    <w:uiPriority w:val="39"/>
    <w:unhideWhenUsed/>
    <w:rsid w:val="00A064C2"/>
    <w:pPr>
      <w:tabs>
        <w:tab w:val="clear" w:pos="567"/>
        <w:tab w:val="clear" w:pos="1134"/>
        <w:tab w:val="clear" w:pos="2268"/>
        <w:tab w:val="clear" w:pos="3402"/>
        <w:tab w:val="clear" w:pos="4536"/>
        <w:tab w:val="clear" w:pos="5670"/>
        <w:tab w:val="clear" w:pos="6804"/>
        <w:tab w:val="clear" w:pos="7938"/>
        <w:tab w:val="right" w:pos="9072"/>
      </w:tabs>
      <w:spacing w:before="120"/>
      <w:ind w:left="1134" w:hanging="1134"/>
    </w:pPr>
    <w:rPr>
      <w:iCs/>
      <w:noProof/>
      <w:szCs w:val="20"/>
    </w:rPr>
  </w:style>
  <w:style w:type="paragraph" w:customStyle="1" w:styleId="vvvstandaard">
    <w:name w:val="vvv_standaard"/>
    <w:basedOn w:val="Standaard"/>
    <w:link w:val="vvvstandaardChar1"/>
    <w:qFormat/>
    <w:rsid w:val="00A064C2"/>
    <w:pPr>
      <w:jc w:val="both"/>
    </w:pPr>
  </w:style>
  <w:style w:type="paragraph" w:customStyle="1" w:styleId="SubtitelRapportageVVV">
    <w:name w:val="Subtitel Rapportage VVV"/>
    <w:uiPriority w:val="98"/>
    <w:rsid w:val="00A064C2"/>
    <w:pPr>
      <w:spacing w:after="0" w:line="600" w:lineRule="exact"/>
    </w:pPr>
    <w:rPr>
      <w:rFonts w:ascii="Arial" w:hAnsi="Arial"/>
      <w:color w:val="000000" w:themeColor="text1"/>
      <w:sz w:val="40"/>
      <w:lang w:val="en-GB"/>
    </w:rPr>
  </w:style>
  <w:style w:type="paragraph" w:customStyle="1" w:styleId="TitelRapportageLiggendVVV">
    <w:name w:val="Titel Rapportage Liggend VVV"/>
    <w:basedOn w:val="Standaard"/>
    <w:autoRedefine/>
    <w:uiPriority w:val="99"/>
    <w:rsid w:val="00A064C2"/>
    <w:pPr>
      <w:tabs>
        <w:tab w:val="clear" w:pos="567"/>
        <w:tab w:val="clear" w:pos="1134"/>
        <w:tab w:val="clear" w:pos="2268"/>
        <w:tab w:val="clear" w:pos="3402"/>
        <w:tab w:val="clear" w:pos="4536"/>
        <w:tab w:val="clear" w:pos="5670"/>
        <w:tab w:val="clear" w:pos="6804"/>
        <w:tab w:val="clear" w:pos="7938"/>
        <w:tab w:val="clear" w:pos="9072"/>
      </w:tabs>
      <w:overflowPunct/>
      <w:autoSpaceDE/>
      <w:autoSpaceDN/>
      <w:adjustRightInd/>
      <w:spacing w:line="760" w:lineRule="exact"/>
      <w:textAlignment w:val="auto"/>
    </w:pPr>
    <w:rPr>
      <w:rFonts w:eastAsiaTheme="majorEastAsia" w:cstheme="majorBidi"/>
      <w:bCs/>
      <w:color w:val="92278F" w:themeColor="accent1"/>
      <w:sz w:val="56"/>
      <w:szCs w:val="28"/>
      <w:lang w:eastAsia="en-US"/>
    </w:rPr>
  </w:style>
  <w:style w:type="paragraph" w:customStyle="1" w:styleId="Tussenkop1VVV">
    <w:name w:val="Tussenkop 1 VVV"/>
    <w:next w:val="vvvstandaard"/>
    <w:uiPriority w:val="8"/>
    <w:qFormat/>
    <w:rsid w:val="00A064C2"/>
    <w:pPr>
      <w:tabs>
        <w:tab w:val="left" w:pos="1134"/>
      </w:tabs>
      <w:spacing w:before="240" w:after="0" w:line="276" w:lineRule="auto"/>
      <w:outlineLvl w:val="2"/>
    </w:pPr>
    <w:rPr>
      <w:rFonts w:ascii="Arial" w:hAnsi="Arial"/>
      <w:b/>
      <w:sz w:val="20"/>
    </w:rPr>
  </w:style>
  <w:style w:type="paragraph" w:customStyle="1" w:styleId="Tussenkop2VVV">
    <w:name w:val="Tussenkop 2 VVV"/>
    <w:next w:val="vvvstandaard"/>
    <w:uiPriority w:val="10"/>
    <w:qFormat/>
    <w:rsid w:val="00A064C2"/>
    <w:pPr>
      <w:tabs>
        <w:tab w:val="left" w:pos="1134"/>
      </w:tabs>
      <w:spacing w:before="240" w:after="0" w:line="276" w:lineRule="auto"/>
      <w:outlineLvl w:val="3"/>
    </w:pPr>
    <w:rPr>
      <w:rFonts w:ascii="Arial" w:hAnsi="Arial"/>
      <w:i/>
      <w:sz w:val="20"/>
    </w:rPr>
  </w:style>
  <w:style w:type="paragraph" w:customStyle="1" w:styleId="WitteTitelRapportageVVV">
    <w:name w:val="Witte Titel Rapportage VVV"/>
    <w:uiPriority w:val="99"/>
    <w:rsid w:val="00A064C2"/>
    <w:pPr>
      <w:spacing w:after="0" w:line="1160" w:lineRule="exact"/>
    </w:pPr>
    <w:rPr>
      <w:rFonts w:ascii="Arial" w:eastAsiaTheme="majorEastAsia" w:hAnsi="Arial" w:cstheme="majorBidi"/>
      <w:bCs/>
      <w:color w:val="FFFFFF" w:themeColor="background1"/>
      <w:sz w:val="80"/>
      <w:szCs w:val="28"/>
    </w:rPr>
  </w:style>
  <w:style w:type="paragraph" w:customStyle="1" w:styleId="OpsommingRapportageVVV">
    <w:name w:val="Opsomming Rapportage VVV"/>
    <w:uiPriority w:val="99"/>
    <w:qFormat/>
    <w:rsid w:val="00A064C2"/>
    <w:pPr>
      <w:numPr>
        <w:numId w:val="1"/>
      </w:numPr>
      <w:spacing w:after="0" w:line="276" w:lineRule="auto"/>
      <w:ind w:left="357" w:hanging="357"/>
      <w:jc w:val="both"/>
    </w:pPr>
    <w:rPr>
      <w:rFonts w:ascii="Arial" w:hAnsi="Arial"/>
      <w:sz w:val="20"/>
    </w:rPr>
  </w:style>
  <w:style w:type="paragraph" w:customStyle="1" w:styleId="HoofstukGeenNiveauRapportageVVV">
    <w:name w:val="Hoofstuk Geen Niveau Rapportage VVV"/>
    <w:next w:val="vvvstandaard"/>
    <w:uiPriority w:val="3"/>
    <w:rsid w:val="00A064C2"/>
    <w:pPr>
      <w:spacing w:before="240" w:after="120" w:line="276" w:lineRule="auto"/>
    </w:pPr>
    <w:rPr>
      <w:rFonts w:ascii="Arial" w:eastAsiaTheme="majorEastAsia" w:hAnsi="Arial" w:cstheme="majorBidi"/>
      <w:bCs/>
      <w:color w:val="92278F" w:themeColor="accent1"/>
      <w:sz w:val="36"/>
      <w:szCs w:val="28"/>
    </w:rPr>
  </w:style>
  <w:style w:type="character" w:customStyle="1" w:styleId="vvvstandaardChar1">
    <w:name w:val="vvv_standaard Char1"/>
    <w:basedOn w:val="Standaardalinea-lettertype"/>
    <w:link w:val="vvvstandaard"/>
    <w:locked/>
    <w:rsid w:val="00A064C2"/>
    <w:rPr>
      <w:rFonts w:ascii="Arial" w:eastAsia="Times New Roman" w:hAnsi="Arial" w:cs="Arial"/>
      <w:sz w:val="20"/>
      <w:lang w:eastAsia="nl-NL"/>
    </w:rPr>
  </w:style>
  <w:style w:type="paragraph" w:styleId="Inhopg3">
    <w:name w:val="toc 3"/>
    <w:basedOn w:val="Standaard"/>
    <w:next w:val="Standaard"/>
    <w:autoRedefine/>
    <w:uiPriority w:val="39"/>
    <w:unhideWhenUsed/>
    <w:rsid w:val="00A064C2"/>
    <w:pPr>
      <w:tabs>
        <w:tab w:val="clear" w:pos="567"/>
        <w:tab w:val="clear" w:pos="2268"/>
        <w:tab w:val="clear" w:pos="3402"/>
        <w:tab w:val="clear" w:pos="4536"/>
        <w:tab w:val="clear" w:pos="5670"/>
        <w:tab w:val="clear" w:pos="6804"/>
        <w:tab w:val="clear" w:pos="7938"/>
        <w:tab w:val="right" w:pos="9072"/>
      </w:tabs>
      <w:spacing w:before="120"/>
      <w:ind w:left="1134" w:hanging="1134"/>
    </w:pPr>
    <w:rPr>
      <w:noProof/>
      <w:szCs w:val="20"/>
    </w:rPr>
  </w:style>
  <w:style w:type="paragraph" w:styleId="Inhopg4">
    <w:name w:val="toc 4"/>
    <w:basedOn w:val="Standaard"/>
    <w:next w:val="Standaard"/>
    <w:autoRedefine/>
    <w:uiPriority w:val="39"/>
    <w:unhideWhenUsed/>
    <w:rsid w:val="00A064C2"/>
    <w:pPr>
      <w:tabs>
        <w:tab w:val="clear" w:pos="567"/>
        <w:tab w:val="clear" w:pos="2268"/>
        <w:tab w:val="clear" w:pos="3402"/>
        <w:tab w:val="clear" w:pos="4536"/>
        <w:tab w:val="clear" w:pos="5670"/>
        <w:tab w:val="clear" w:pos="6804"/>
        <w:tab w:val="clear" w:pos="7938"/>
        <w:tab w:val="right" w:pos="9072"/>
      </w:tabs>
      <w:spacing w:before="120"/>
      <w:ind w:left="403" w:hanging="403"/>
    </w:pPr>
    <w:rPr>
      <w:szCs w:val="20"/>
    </w:rPr>
  </w:style>
  <w:style w:type="paragraph" w:customStyle="1" w:styleId="HoofdstukNummerNiveau1RapportageVVV">
    <w:name w:val="Hoofdstuk Nummer Niveau 1 Rapportage VVV"/>
    <w:next w:val="vvvstandaard"/>
    <w:uiPriority w:val="1"/>
    <w:qFormat/>
    <w:rsid w:val="00A064C2"/>
    <w:pPr>
      <w:numPr>
        <w:numId w:val="2"/>
      </w:numPr>
      <w:spacing w:before="240" w:after="120" w:line="276" w:lineRule="auto"/>
      <w:outlineLvl w:val="0"/>
    </w:pPr>
    <w:rPr>
      <w:rFonts w:ascii="Arial" w:eastAsiaTheme="majorEastAsia" w:hAnsi="Arial" w:cstheme="majorBidi"/>
      <w:bCs/>
      <w:color w:val="92278F" w:themeColor="accent1"/>
      <w:sz w:val="36"/>
      <w:szCs w:val="28"/>
    </w:rPr>
  </w:style>
  <w:style w:type="paragraph" w:customStyle="1" w:styleId="ParagraafNummerNiveau2RapportageVVV">
    <w:name w:val="Paragraaf Nummer Niveau 2 Rapportage VVV"/>
    <w:next w:val="vvvstandaard"/>
    <w:uiPriority w:val="1"/>
    <w:qFormat/>
    <w:rsid w:val="00A064C2"/>
    <w:pPr>
      <w:numPr>
        <w:ilvl w:val="1"/>
        <w:numId w:val="2"/>
      </w:numPr>
      <w:spacing w:before="240" w:after="0" w:line="276" w:lineRule="auto"/>
      <w:outlineLvl w:val="1"/>
    </w:pPr>
    <w:rPr>
      <w:rFonts w:ascii="Arial" w:hAnsi="Arial"/>
      <w:b/>
      <w:color w:val="92278F" w:themeColor="accent1"/>
    </w:rPr>
  </w:style>
  <w:style w:type="paragraph" w:customStyle="1" w:styleId="ParagraafNummerNiveau3RapportageVVV">
    <w:name w:val="Paragraaf Nummer Niveau 3 Rapportage VVV"/>
    <w:basedOn w:val="ParagraafNummerNiveau2RapportageVVV"/>
    <w:next w:val="vvvstandaard"/>
    <w:uiPriority w:val="3"/>
    <w:qFormat/>
    <w:rsid w:val="00A064C2"/>
    <w:pPr>
      <w:numPr>
        <w:ilvl w:val="2"/>
      </w:numPr>
    </w:pPr>
  </w:style>
  <w:style w:type="paragraph" w:customStyle="1" w:styleId="ParagraafNummerNiveau4RapportageVVV">
    <w:name w:val="Paragraaf Nummer Niveau 4 Rapportage VVV"/>
    <w:basedOn w:val="ParagraafNummerNiveau3RapportageVVV"/>
    <w:next w:val="vvvstandaard"/>
    <w:uiPriority w:val="4"/>
    <w:qFormat/>
    <w:rsid w:val="00A064C2"/>
    <w:pPr>
      <w:numPr>
        <w:ilvl w:val="3"/>
      </w:numPr>
    </w:pPr>
  </w:style>
  <w:style w:type="character" w:styleId="Tekstvantijdelijkeaanduiding">
    <w:name w:val="Placeholder Text"/>
    <w:basedOn w:val="Standaardalinea-lettertype"/>
    <w:uiPriority w:val="99"/>
    <w:semiHidden/>
    <w:rsid w:val="001A6CA9"/>
    <w:rPr>
      <w:color w:val="808080"/>
    </w:rPr>
  </w:style>
  <w:style w:type="paragraph" w:styleId="Voetnoottekst">
    <w:name w:val="footnote text"/>
    <w:basedOn w:val="Standaard"/>
    <w:link w:val="VoetnoottekstChar"/>
    <w:uiPriority w:val="99"/>
    <w:semiHidden/>
    <w:unhideWhenUsed/>
    <w:rsid w:val="002D2CA4"/>
    <w:pPr>
      <w:tabs>
        <w:tab w:val="clear" w:pos="567"/>
        <w:tab w:val="clear" w:pos="1134"/>
        <w:tab w:val="clear" w:pos="2268"/>
        <w:tab w:val="clear" w:pos="3402"/>
        <w:tab w:val="clear" w:pos="4536"/>
        <w:tab w:val="clear" w:pos="5670"/>
        <w:tab w:val="clear" w:pos="6804"/>
        <w:tab w:val="clear" w:pos="7938"/>
        <w:tab w:val="clear" w:pos="9072"/>
      </w:tabs>
      <w:overflowPunct/>
      <w:autoSpaceDE/>
      <w:autoSpaceDN/>
      <w:adjustRightInd/>
      <w:textAlignment w:val="auto"/>
    </w:pPr>
    <w:rPr>
      <w:rFonts w:asciiTheme="minorHAnsi" w:eastAsiaTheme="minorHAnsi" w:hAnsiTheme="minorHAnsi" w:cstheme="minorBidi"/>
      <w:szCs w:val="20"/>
      <w:lang w:eastAsia="en-US"/>
    </w:rPr>
  </w:style>
  <w:style w:type="character" w:customStyle="1" w:styleId="VoetnoottekstChar">
    <w:name w:val="Voetnoottekst Char"/>
    <w:basedOn w:val="Standaardalinea-lettertype"/>
    <w:link w:val="Voetnoottekst"/>
    <w:uiPriority w:val="99"/>
    <w:semiHidden/>
    <w:rsid w:val="002D2CA4"/>
    <w:rPr>
      <w:sz w:val="20"/>
      <w:szCs w:val="20"/>
    </w:rPr>
  </w:style>
  <w:style w:type="character" w:styleId="Voetnootmarkering">
    <w:name w:val="footnote reference"/>
    <w:basedOn w:val="Standaardalinea-lettertype"/>
    <w:uiPriority w:val="99"/>
    <w:semiHidden/>
    <w:unhideWhenUsed/>
    <w:rsid w:val="002D2CA4"/>
    <w:rPr>
      <w:vertAlign w:val="superscript"/>
    </w:rPr>
  </w:style>
  <w:style w:type="paragraph" w:styleId="Tekstopmerking">
    <w:name w:val="annotation text"/>
    <w:basedOn w:val="Standaard"/>
    <w:link w:val="TekstopmerkingChar"/>
    <w:uiPriority w:val="99"/>
    <w:semiHidden/>
    <w:unhideWhenUsed/>
    <w:rsid w:val="002D2CA4"/>
    <w:pPr>
      <w:tabs>
        <w:tab w:val="clear" w:pos="567"/>
        <w:tab w:val="clear" w:pos="1134"/>
        <w:tab w:val="clear" w:pos="2268"/>
        <w:tab w:val="clear" w:pos="3402"/>
        <w:tab w:val="clear" w:pos="4536"/>
        <w:tab w:val="clear" w:pos="5670"/>
        <w:tab w:val="clear" w:pos="6804"/>
        <w:tab w:val="clear" w:pos="7938"/>
        <w:tab w:val="clear" w:pos="9072"/>
      </w:tabs>
      <w:overflowPunct/>
      <w:autoSpaceDE/>
      <w:autoSpaceDN/>
      <w:adjustRightInd/>
      <w:spacing w:after="160"/>
      <w:textAlignment w:val="auto"/>
    </w:pPr>
    <w:rPr>
      <w:rFonts w:asciiTheme="minorHAnsi" w:eastAsiaTheme="minorHAnsi" w:hAnsiTheme="minorHAnsi" w:cstheme="minorBidi"/>
      <w:szCs w:val="20"/>
      <w:lang w:eastAsia="en-US"/>
    </w:rPr>
  </w:style>
  <w:style w:type="character" w:customStyle="1" w:styleId="TekstopmerkingChar">
    <w:name w:val="Tekst opmerking Char"/>
    <w:basedOn w:val="Standaardalinea-lettertype"/>
    <w:link w:val="Tekstopmerking"/>
    <w:uiPriority w:val="99"/>
    <w:semiHidden/>
    <w:rsid w:val="002D2CA4"/>
    <w:rPr>
      <w:sz w:val="20"/>
      <w:szCs w:val="20"/>
    </w:rPr>
  </w:style>
  <w:style w:type="character" w:styleId="Onopgelostemelding">
    <w:name w:val="Unresolved Mention"/>
    <w:basedOn w:val="Standaardalinea-lettertype"/>
    <w:uiPriority w:val="99"/>
    <w:semiHidden/>
    <w:unhideWhenUsed/>
    <w:rsid w:val="002D2CA4"/>
    <w:rPr>
      <w:color w:val="605E5C"/>
      <w:shd w:val="clear" w:color="auto" w:fill="E1DFDD"/>
    </w:rPr>
  </w:style>
  <w:style w:type="table" w:styleId="Tabelraster">
    <w:name w:val="Table Grid"/>
    <w:basedOn w:val="Standaardtabel"/>
    <w:uiPriority w:val="39"/>
    <w:rsid w:val="0089253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Koptekst">
    <w:name w:val="header"/>
    <w:basedOn w:val="Standaard"/>
    <w:link w:val="KoptekstChar"/>
    <w:uiPriority w:val="99"/>
    <w:unhideWhenUsed/>
    <w:rsid w:val="00063251"/>
    <w:pPr>
      <w:tabs>
        <w:tab w:val="clear" w:pos="567"/>
        <w:tab w:val="clear" w:pos="1134"/>
        <w:tab w:val="clear" w:pos="2268"/>
        <w:tab w:val="clear" w:pos="3402"/>
        <w:tab w:val="clear" w:pos="5670"/>
        <w:tab w:val="clear" w:pos="6804"/>
        <w:tab w:val="clear" w:pos="7938"/>
        <w:tab w:val="center" w:pos="4536"/>
        <w:tab w:val="right" w:pos="9072"/>
      </w:tabs>
    </w:pPr>
  </w:style>
  <w:style w:type="character" w:customStyle="1" w:styleId="KoptekstChar">
    <w:name w:val="Koptekst Char"/>
    <w:basedOn w:val="Standaardalinea-lettertype"/>
    <w:link w:val="Koptekst"/>
    <w:uiPriority w:val="99"/>
    <w:rsid w:val="00063251"/>
    <w:rPr>
      <w:rFonts w:ascii="Arial" w:eastAsia="Times New Roman" w:hAnsi="Arial" w:cs="Arial"/>
      <w:sz w:val="20"/>
      <w:lang w:eastAsia="nl-N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https://ec.europa.eu/futurium/en/ai-alliance-consultation"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5.xml"/><Relationship Id="rId10" Type="http://schemas.openxmlformats.org/officeDocument/2006/relationships/settings" Target="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footer" Target="footer4.xml"/></Relationships>
</file>

<file path=word/_rels/footer2.xml.rels><?xml version="1.0" encoding="UTF-8" standalone="yes"?>
<Relationships xmlns="http://schemas.openxmlformats.org/package/2006/relationships"><Relationship Id="rId1" Type="http://schemas.openxmlformats.org/officeDocument/2006/relationships/image" Target="media/image2.png"/></Relationships>
</file>

<file path=word/_rels/footer3.xml.rels><?xml version="1.0" encoding="UTF-8" standalone="yes"?>
<Relationships xmlns="http://schemas.openxmlformats.org/package/2006/relationships"><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3.JPG"/></Relationships>
</file>

<file path=word/_rels/header5.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766754B5AB0A4A309AE3C708831BD882"/>
        <w:category>
          <w:name w:val="Algemeen"/>
          <w:gallery w:val="placeholder"/>
        </w:category>
        <w:types>
          <w:type w:val="bbPlcHdr"/>
        </w:types>
        <w:behaviors>
          <w:behavior w:val="content"/>
        </w:behaviors>
        <w:guid w:val="{9297D97B-1E3A-46F6-A171-AF6EC0248C14}"/>
      </w:docPartPr>
      <w:docPartBody>
        <w:p w:rsidR="00FB5931" w:rsidRDefault="00FB5931" w:rsidP="00FB5931">
          <w:pPr>
            <w:pStyle w:val="766754B5AB0A4A309AE3C708831BD8821"/>
          </w:pPr>
          <w:r w:rsidRPr="009171FB">
            <w:rPr>
              <w:color w:val="8EAADB" w:themeColor="accent1" w:themeTint="99"/>
              <w:sz w:val="56"/>
              <w:szCs w:val="56"/>
            </w:rPr>
            <w:t xml:space="preserve"> </w:t>
          </w:r>
        </w:p>
      </w:docPartBody>
    </w:docPart>
    <w:docPart>
      <w:docPartPr>
        <w:name w:val="7A085D887E0942BDA72F8E9F23DAD92A"/>
        <w:category>
          <w:name w:val="Algemeen"/>
          <w:gallery w:val="placeholder"/>
        </w:category>
        <w:types>
          <w:type w:val="bbPlcHdr"/>
        </w:types>
        <w:behaviors>
          <w:behavior w:val="content"/>
        </w:behaviors>
        <w:guid w:val="{03EBA253-EFE3-47A5-A0ED-8FECCF5D7DD6}"/>
      </w:docPartPr>
      <w:docPartBody>
        <w:p w:rsidR="00FB5931" w:rsidRDefault="00FB5931" w:rsidP="002345A4">
          <w:pPr>
            <w:pStyle w:val="7A085D887E0942BDA72F8E9F23DAD92A"/>
          </w:pPr>
          <w:r>
            <w:t xml:space="preserve"> </w:t>
          </w:r>
        </w:p>
      </w:docPartBody>
    </w:docPart>
    <w:docPart>
      <w:docPartPr>
        <w:name w:val="E3243FABB4A045DE94A0B55D2D6FFA59"/>
        <w:category>
          <w:name w:val="Algemeen"/>
          <w:gallery w:val="placeholder"/>
        </w:category>
        <w:types>
          <w:type w:val="bbPlcHdr"/>
        </w:types>
        <w:behaviors>
          <w:behavior w:val="content"/>
        </w:behaviors>
        <w:guid w:val="{C56C07CB-4CC6-4038-A960-475B964F9A82}"/>
      </w:docPartPr>
      <w:docPartBody>
        <w:p w:rsidR="00FB5931" w:rsidRDefault="002345A4" w:rsidP="002345A4">
          <w:pPr>
            <w:pStyle w:val="E3243FABB4A045DE94A0B55D2D6FFA59"/>
          </w:pPr>
          <w:r w:rsidRPr="00A86A66">
            <w:rPr>
              <w:rStyle w:val="Tekstvantijdelijkeaanduiding"/>
            </w:rPr>
            <w:t>[Label]</w:t>
          </w:r>
        </w:p>
      </w:docPartBody>
    </w:docPart>
    <w:docPart>
      <w:docPartPr>
        <w:name w:val="1993D686E151472DB0F4A62E1B63343F"/>
        <w:category>
          <w:name w:val="Algemeen"/>
          <w:gallery w:val="placeholder"/>
        </w:category>
        <w:types>
          <w:type w:val="bbPlcHdr"/>
        </w:types>
        <w:behaviors>
          <w:behavior w:val="content"/>
        </w:behaviors>
        <w:guid w:val="{9486D69F-AF25-448D-A9F6-D9B3712F2EB1}"/>
      </w:docPartPr>
      <w:docPartBody>
        <w:p w:rsidR="00FB5931" w:rsidRDefault="00FB5931" w:rsidP="00FB5931">
          <w:pPr>
            <w:pStyle w:val="1993D686E151472DB0F4A62E1B63343F1"/>
          </w:pPr>
          <w:r>
            <w:rPr>
              <w:rStyle w:val="Paginanummer"/>
              <w:sz w:val="18"/>
              <w:szCs w:val="18"/>
            </w:rPr>
            <w:t xml:space="preserve"> </w:t>
          </w:r>
        </w:p>
      </w:docPartBody>
    </w:docPart>
    <w:docPart>
      <w:docPartPr>
        <w:name w:val="807E46BFD054458BAC35E8F2FD617651"/>
        <w:category>
          <w:name w:val="Algemeen"/>
          <w:gallery w:val="placeholder"/>
        </w:category>
        <w:types>
          <w:type w:val="bbPlcHdr"/>
        </w:types>
        <w:behaviors>
          <w:behavior w:val="content"/>
        </w:behaviors>
        <w:guid w:val="{8337ED6A-F179-4EE2-8B3D-AB17D439A366}"/>
      </w:docPartPr>
      <w:docPartBody>
        <w:p w:rsidR="00FB5931" w:rsidRDefault="00FB5931" w:rsidP="00FB5931">
          <w:pPr>
            <w:pStyle w:val="807E46BFD054458BAC35E8F2FD6176511"/>
          </w:pPr>
          <w:r>
            <w:rPr>
              <w:rStyle w:val="Paginanummer"/>
              <w:color w:val="4472C4" w:themeColor="accent1"/>
            </w:rPr>
            <w:t xml:space="preserve"> </w:t>
          </w:r>
        </w:p>
      </w:docPartBody>
    </w:docPart>
    <w:docPart>
      <w:docPartPr>
        <w:name w:val="BEC15F0A7A954CE39D033C13A54E72C5"/>
        <w:category>
          <w:name w:val="Algemeen"/>
          <w:gallery w:val="placeholder"/>
        </w:category>
        <w:types>
          <w:type w:val="bbPlcHdr"/>
        </w:types>
        <w:behaviors>
          <w:behavior w:val="content"/>
        </w:behaviors>
        <w:guid w:val="{2798E6F0-406A-4B24-BDC4-E4FCCED0A80D}"/>
      </w:docPartPr>
      <w:docPartBody>
        <w:p w:rsidR="00FB5931" w:rsidRDefault="00FB5931" w:rsidP="00FB5931">
          <w:pPr>
            <w:pStyle w:val="BEC15F0A7A954CE39D033C13A54E72C51"/>
          </w:pPr>
          <w:r>
            <w:rPr>
              <w:rStyle w:val="Paginanummer"/>
              <w:color w:val="4472C4" w:themeColor="accent1"/>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revisionView w:inkAnnotations="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345A4"/>
    <w:rsid w:val="000374B2"/>
    <w:rsid w:val="002345A4"/>
    <w:rsid w:val="00500B7D"/>
    <w:rsid w:val="0060135E"/>
    <w:rsid w:val="00771025"/>
    <w:rsid w:val="007D5BE7"/>
    <w:rsid w:val="00B91735"/>
    <w:rsid w:val="00BE251B"/>
    <w:rsid w:val="00FB5931"/>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nl-NL" w:eastAsia="nl-NL"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766754B5AB0A4A309AE3C708831BD882">
    <w:name w:val="766754B5AB0A4A309AE3C708831BD882"/>
    <w:rsid w:val="002345A4"/>
  </w:style>
  <w:style w:type="paragraph" w:customStyle="1" w:styleId="7A085D887E0942BDA72F8E9F23DAD92A">
    <w:name w:val="7A085D887E0942BDA72F8E9F23DAD92A"/>
    <w:rsid w:val="002345A4"/>
  </w:style>
  <w:style w:type="character" w:styleId="Tekstvantijdelijkeaanduiding">
    <w:name w:val="Placeholder Text"/>
    <w:basedOn w:val="Standaardalinea-lettertype"/>
    <w:uiPriority w:val="99"/>
    <w:semiHidden/>
    <w:rsid w:val="00FB5931"/>
    <w:rPr>
      <w:color w:val="808080"/>
    </w:rPr>
  </w:style>
  <w:style w:type="paragraph" w:customStyle="1" w:styleId="E3243FABB4A045DE94A0B55D2D6FFA59">
    <w:name w:val="E3243FABB4A045DE94A0B55D2D6FFA59"/>
    <w:rsid w:val="002345A4"/>
  </w:style>
  <w:style w:type="character" w:styleId="Paginanummer">
    <w:name w:val="page number"/>
    <w:aliases w:val="VvV Page Number"/>
    <w:basedOn w:val="Standaardalinea-lettertype"/>
    <w:semiHidden/>
    <w:rsid w:val="00FB5931"/>
    <w:rPr>
      <w:rFonts w:ascii="Verdana" w:hAnsi="Verdana"/>
    </w:rPr>
  </w:style>
  <w:style w:type="paragraph" w:customStyle="1" w:styleId="1993D686E151472DB0F4A62E1B63343F">
    <w:name w:val="1993D686E151472DB0F4A62E1B63343F"/>
    <w:rsid w:val="002345A4"/>
  </w:style>
  <w:style w:type="paragraph" w:customStyle="1" w:styleId="807E46BFD054458BAC35E8F2FD617651">
    <w:name w:val="807E46BFD054458BAC35E8F2FD617651"/>
    <w:rsid w:val="002345A4"/>
  </w:style>
  <w:style w:type="paragraph" w:customStyle="1" w:styleId="BEC15F0A7A954CE39D033C13A54E72C5">
    <w:name w:val="BEC15F0A7A954CE39D033C13A54E72C5"/>
    <w:rsid w:val="002345A4"/>
  </w:style>
  <w:style w:type="paragraph" w:customStyle="1" w:styleId="766754B5AB0A4A309AE3C708831BD8821">
    <w:name w:val="766754B5AB0A4A309AE3C708831BD8821"/>
    <w:rsid w:val="00FB5931"/>
    <w:pPr>
      <w:spacing w:after="0" w:line="600" w:lineRule="exact"/>
    </w:pPr>
    <w:rPr>
      <w:rFonts w:ascii="Arial" w:eastAsiaTheme="minorHAnsi" w:hAnsi="Arial"/>
      <w:color w:val="000000" w:themeColor="text1"/>
      <w:sz w:val="40"/>
      <w:lang w:val="en-GB" w:eastAsia="en-US"/>
    </w:rPr>
  </w:style>
  <w:style w:type="paragraph" w:customStyle="1" w:styleId="D14382BA11904A309B039953FF97B839">
    <w:name w:val="D14382BA11904A309B039953FF97B839"/>
    <w:rsid w:val="00FB5931"/>
    <w:pPr>
      <w:spacing w:after="0" w:line="600" w:lineRule="exact"/>
    </w:pPr>
    <w:rPr>
      <w:rFonts w:ascii="Arial" w:eastAsiaTheme="minorHAnsi" w:hAnsi="Arial"/>
      <w:color w:val="000000" w:themeColor="text1"/>
      <w:sz w:val="40"/>
      <w:lang w:val="en-GB" w:eastAsia="en-US"/>
    </w:rPr>
  </w:style>
  <w:style w:type="paragraph" w:customStyle="1" w:styleId="807E46BFD054458BAC35E8F2FD6176511">
    <w:name w:val="807E46BFD054458BAC35E8F2FD6176511"/>
    <w:rsid w:val="00FB5931"/>
    <w:pPr>
      <w:tabs>
        <w:tab w:val="left" w:pos="567"/>
        <w:tab w:val="left" w:pos="1134"/>
        <w:tab w:val="left" w:pos="2268"/>
        <w:tab w:val="left" w:pos="3402"/>
        <w:tab w:val="left" w:pos="4536"/>
        <w:tab w:val="left" w:pos="5670"/>
        <w:tab w:val="left" w:pos="6804"/>
        <w:tab w:val="left" w:pos="7938"/>
        <w:tab w:val="left" w:pos="9072"/>
      </w:tabs>
      <w:overflowPunct w:val="0"/>
      <w:autoSpaceDE w:val="0"/>
      <w:autoSpaceDN w:val="0"/>
      <w:adjustRightInd w:val="0"/>
      <w:spacing w:after="0" w:line="240" w:lineRule="auto"/>
      <w:textAlignment w:val="baseline"/>
    </w:pPr>
    <w:rPr>
      <w:rFonts w:ascii="Arial" w:eastAsia="Times New Roman" w:hAnsi="Arial" w:cs="Arial"/>
      <w:sz w:val="20"/>
    </w:rPr>
  </w:style>
  <w:style w:type="paragraph" w:customStyle="1" w:styleId="BEC15F0A7A954CE39D033C13A54E72C51">
    <w:name w:val="BEC15F0A7A954CE39D033C13A54E72C51"/>
    <w:rsid w:val="00FB5931"/>
    <w:pPr>
      <w:tabs>
        <w:tab w:val="left" w:pos="567"/>
        <w:tab w:val="left" w:pos="1134"/>
        <w:tab w:val="left" w:pos="2268"/>
        <w:tab w:val="left" w:pos="3402"/>
        <w:tab w:val="left" w:pos="4536"/>
        <w:tab w:val="left" w:pos="5670"/>
        <w:tab w:val="left" w:pos="6804"/>
        <w:tab w:val="left" w:pos="7938"/>
        <w:tab w:val="left" w:pos="9072"/>
      </w:tabs>
      <w:overflowPunct w:val="0"/>
      <w:autoSpaceDE w:val="0"/>
      <w:autoSpaceDN w:val="0"/>
      <w:adjustRightInd w:val="0"/>
      <w:spacing w:after="0" w:line="240" w:lineRule="auto"/>
      <w:textAlignment w:val="baseline"/>
    </w:pPr>
    <w:rPr>
      <w:rFonts w:ascii="Arial" w:eastAsia="Times New Roman" w:hAnsi="Arial" w:cs="Arial"/>
      <w:sz w:val="20"/>
    </w:rPr>
  </w:style>
  <w:style w:type="paragraph" w:customStyle="1" w:styleId="8CFB20BE34E4426DBD90C61C5B55D3FC">
    <w:name w:val="8CFB20BE34E4426DBD90C61C5B55D3FC"/>
    <w:rsid w:val="00FB5931"/>
    <w:pPr>
      <w:tabs>
        <w:tab w:val="left" w:pos="567"/>
        <w:tab w:val="left" w:pos="1134"/>
        <w:tab w:val="left" w:pos="2268"/>
        <w:tab w:val="left" w:pos="3402"/>
        <w:tab w:val="left" w:pos="4536"/>
        <w:tab w:val="left" w:pos="5670"/>
        <w:tab w:val="left" w:pos="6804"/>
        <w:tab w:val="left" w:pos="7938"/>
        <w:tab w:val="left" w:pos="9072"/>
      </w:tabs>
      <w:overflowPunct w:val="0"/>
      <w:autoSpaceDE w:val="0"/>
      <w:autoSpaceDN w:val="0"/>
      <w:adjustRightInd w:val="0"/>
      <w:spacing w:after="0" w:line="240" w:lineRule="auto"/>
      <w:textAlignment w:val="baseline"/>
    </w:pPr>
    <w:rPr>
      <w:rFonts w:ascii="Arial" w:eastAsia="Times New Roman" w:hAnsi="Arial" w:cs="Arial"/>
      <w:sz w:val="20"/>
    </w:rPr>
  </w:style>
  <w:style w:type="paragraph" w:customStyle="1" w:styleId="835702C18A53478F83D350C498B3B059">
    <w:name w:val="835702C18A53478F83D350C498B3B059"/>
    <w:rsid w:val="00FB5931"/>
    <w:pPr>
      <w:tabs>
        <w:tab w:val="left" w:pos="567"/>
        <w:tab w:val="left" w:pos="1134"/>
        <w:tab w:val="left" w:pos="2268"/>
        <w:tab w:val="left" w:pos="3402"/>
        <w:tab w:val="left" w:pos="4536"/>
        <w:tab w:val="left" w:pos="5670"/>
        <w:tab w:val="left" w:pos="6804"/>
        <w:tab w:val="left" w:pos="7938"/>
        <w:tab w:val="left" w:pos="9072"/>
      </w:tabs>
      <w:overflowPunct w:val="0"/>
      <w:autoSpaceDE w:val="0"/>
      <w:autoSpaceDN w:val="0"/>
      <w:adjustRightInd w:val="0"/>
      <w:spacing w:after="0" w:line="240" w:lineRule="auto"/>
      <w:textAlignment w:val="baseline"/>
    </w:pPr>
    <w:rPr>
      <w:rFonts w:ascii="Arial" w:eastAsia="Times New Roman" w:hAnsi="Arial" w:cs="Arial"/>
      <w:sz w:val="20"/>
    </w:rPr>
  </w:style>
  <w:style w:type="paragraph" w:customStyle="1" w:styleId="826671DCB6EE43EAB504A5B57A6F1712">
    <w:name w:val="826671DCB6EE43EAB504A5B57A6F1712"/>
    <w:rsid w:val="00FB5931"/>
    <w:pPr>
      <w:tabs>
        <w:tab w:val="left" w:pos="567"/>
        <w:tab w:val="left" w:pos="1134"/>
        <w:tab w:val="left" w:pos="2268"/>
        <w:tab w:val="left" w:pos="3402"/>
        <w:tab w:val="left" w:pos="4536"/>
        <w:tab w:val="left" w:pos="5670"/>
        <w:tab w:val="left" w:pos="6804"/>
        <w:tab w:val="left" w:pos="7938"/>
        <w:tab w:val="left" w:pos="9072"/>
      </w:tabs>
      <w:overflowPunct w:val="0"/>
      <w:autoSpaceDE w:val="0"/>
      <w:autoSpaceDN w:val="0"/>
      <w:adjustRightInd w:val="0"/>
      <w:spacing w:after="0" w:line="240" w:lineRule="auto"/>
      <w:textAlignment w:val="baseline"/>
    </w:pPr>
    <w:rPr>
      <w:rFonts w:ascii="Arial" w:eastAsia="Times New Roman" w:hAnsi="Arial" w:cs="Arial"/>
      <w:sz w:val="20"/>
    </w:rPr>
  </w:style>
  <w:style w:type="paragraph" w:customStyle="1" w:styleId="1993D686E151472DB0F4A62E1B63343F1">
    <w:name w:val="1993D686E151472DB0F4A62E1B63343F1"/>
    <w:rsid w:val="00FB5931"/>
    <w:pPr>
      <w:tabs>
        <w:tab w:val="left" w:pos="567"/>
        <w:tab w:val="left" w:pos="1134"/>
        <w:tab w:val="left" w:pos="2268"/>
        <w:tab w:val="left" w:pos="3402"/>
        <w:tab w:val="left" w:pos="4536"/>
        <w:tab w:val="left" w:pos="5670"/>
        <w:tab w:val="left" w:pos="6804"/>
        <w:tab w:val="left" w:pos="7938"/>
        <w:tab w:val="left" w:pos="9072"/>
      </w:tabs>
      <w:overflowPunct w:val="0"/>
      <w:autoSpaceDE w:val="0"/>
      <w:autoSpaceDN w:val="0"/>
      <w:adjustRightInd w:val="0"/>
      <w:spacing w:after="0" w:line="240" w:lineRule="auto"/>
      <w:textAlignment w:val="baseline"/>
    </w:pPr>
    <w:rPr>
      <w:rFonts w:ascii="Arial" w:eastAsia="Times New Roman" w:hAnsi="Arial" w:cs="Arial"/>
      <w:sz w:val="2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Kantoorthema">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525" row="4">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6A988E02-CBA0-4B03-8F8D-F86F8BE8E9C0}">
  <we:reference id="23de555a-2370-4a6b-a754-17732cd40811" version="1.0.0.0" store="EXCatalog" storeType="EXCatalog"/>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Receiver>
    <Name>Policy Label Generator</Name>
    <Synchronization>Synchronous</Synchronization>
    <Type>10001</Type>
    <SequenceNumber>1000</SequenceNumber>
    <Url/>
    <Assembly>Microsoft.Office.Policy, Version=16.0.0.0, Culture=neutral, PublicKeyToken=71e9bce111e9429c</Assembly>
    <Class>Microsoft.Office.RecordsManagement.Internal.LabelHandler</Class>
    <Data/>
    <Filter/>
  </Receiver>
  <Receiver>
    <Name>Policy Label Generator</Name>
    <Synchronization>Synchronous</Synchronization>
    <Type>10002</Type>
    <SequenceNumber>1001</SequenceNumber>
    <Url/>
    <Assembly>Microsoft.Office.Policy, Version=16.0.0.0, Culture=neutral, PublicKeyToken=71e9bce111e9429c</Assembly>
    <Class>Microsoft.Office.RecordsManagement.Internal.LabelHandler</Class>
    <Data/>
    <Filter/>
  </Receiver>
  <Receiver>
    <Name>Policy Label Generator</Name>
    <Synchronization>Synchronous</Synchronization>
    <Type>10004</Type>
    <SequenceNumber>1002</SequenceNumber>
    <Url/>
    <Assembly>Microsoft.Office.Policy, Version=16.0.0.0, Culture=neutral, PublicKeyToken=71e9bce111e9429c</Assembly>
    <Class>Microsoft.Office.RecordsManagement.Internal.LabelHandler</Class>
    <Data/>
    <Filter/>
  </Receiver>
  <Receiver>
    <Name>Policy Label Generator</Name>
    <Synchronization>Synchronous</Synchronization>
    <Type>10006</Type>
    <SequenceNumber>1003</SequenceNumber>
    <Url/>
    <Assembly>Microsoft.Office.Policy, Version=16.0.0.0, Culture=neutral, PublicKeyToken=71e9bce111e9429c</Assembly>
    <Class>Microsoft.Office.RecordsManagement.Internal.LabelHandler</Class>
    <Data/>
    <Filter/>
  </Receiver>
</spe:Receivers>
</file>

<file path=customXml/item3.xml><?xml version="1.0" encoding="utf-8"?>
<?mso-contentType ?>
<p:Policy xmlns:p="office.server.policy" id="" local="true">
  <p:Name>Verbond Document</p:Name>
  <p:Description/>
  <p:Statement/>
  <p:PolicyItems>
    <p:PolicyItem featureId="Microsoft.Office.RecordsManagement.PolicyFeatures.PolicyLabel" staticId="0x010100BA1D3F729B6F774A9C4C717B15546489|666758081" UniqueId="7b30d8a6-5c59-4388-b540-ac8822495861">
      <p:Name>Labels</p:Name>
      <p:Description>Hiermee kunt u labels genereren die in Microsoft Office-documenten kunnen worden ingevoegd zodat documenteigenschappen of andere belangrijke informatie bij het afdrukken wordt afgedrukt. Met labels kan ook naar documenten worden gezocht.</p:Description>
      <p:CustomData>
        <label>
          <properties>
            <width>1.5748031496063</width>
            <height>0.78740157480315</height>
            <justification>Left</justification>
            <font>Arial</font>
          </properties>
          <segment type="metadata">_dlc_DocId</segment>
        </label>
      </p:CustomData>
    </p:PolicyItem>
  </p:PolicyItems>
</p:Policy>
</file>

<file path=customXml/item4.xml><?xml version="1.0" encoding="utf-8"?>
<ct:contentTypeSchema xmlns:ct="http://schemas.microsoft.com/office/2006/metadata/contentType" xmlns:ma="http://schemas.microsoft.com/office/2006/metadata/properties/metaAttributes" ct:_="" ma:_="" ma:contentTypeName="Rapportage" ma:contentTypeID="0x010100BA1D3F729B6F774A9C4C717B155464890A00761EDDE48162A7428B52EAC65A09D757" ma:contentTypeVersion="367" ma:contentTypeDescription="Create a new document." ma:contentTypeScope="" ma:versionID="77aa7a5a55c4af6c87c6a8aa9540762f">
  <xsd:schema xmlns:xsd="http://www.w3.org/2001/XMLSchema" xmlns:xs="http://www.w3.org/2001/XMLSchema" xmlns:p="http://schemas.microsoft.com/office/2006/metadata/properties" xmlns:ns2="2f946db7-5b91-4dca-a061-2794fba10647" xmlns:ns3="a172fef1-6015-4b38-98d7-982327efe194" xmlns:ns4="9a05ee57-1d55-47ba-b361-2162d0f1b7c1" targetNamespace="http://schemas.microsoft.com/office/2006/metadata/properties" ma:root="true" ma:fieldsID="e728d87777980a317106aa00c18992a1" ns2:_="" ns3:_="" ns4:_="">
    <xsd:import namespace="2f946db7-5b91-4dca-a061-2794fba10647"/>
    <xsd:import namespace="a172fef1-6015-4b38-98d7-982327efe194"/>
    <xsd:import namespace="9a05ee57-1d55-47ba-b361-2162d0f1b7c1"/>
    <xsd:element name="properties">
      <xsd:complexType>
        <xsd:sequence>
          <xsd:element name="documentManagement">
            <xsd:complexType>
              <xsd:all>
                <xsd:element ref="ns2:VerbondBewerkercode" minOccurs="0"/>
                <xsd:element ref="ns2:VerbondDagtekening" minOccurs="0"/>
                <xsd:element ref="ns2:VerbondStatus" minOccurs="0"/>
                <xsd:element ref="ns2:VerbondClassificatie" minOccurs="0"/>
                <xsd:element ref="ns2:VerbondOnderwerp" minOccurs="0"/>
                <xsd:element ref="ns2:p857317423614a359f7792c14a99f009" minOccurs="0"/>
                <xsd:element ref="ns4:TaxCatchAll" minOccurs="0"/>
                <xsd:element ref="ns4:TaxCatchAllLabel" minOccurs="0"/>
                <xsd:element ref="ns2:_dlc_DocIdPersistId" minOccurs="0"/>
                <xsd:element ref="ns2:VerbondSubonderwerp" minOccurs="0"/>
                <xsd:element ref="ns2:VerbondVoetnoot" minOccurs="0"/>
                <xsd:element ref="ns2:VerbondRapportageperiode" minOccurs="0"/>
                <xsd:element ref="ns2:VerbondAuteur" minOccurs="0"/>
                <xsd:element ref="ns2:_dlc_DocId" minOccurs="0"/>
                <xsd:element ref="ns2:_dlc_DocIdUrl" minOccurs="0"/>
                <xsd:element ref="ns3:DLCPolicyLabelValue" minOccurs="0"/>
                <xsd:element ref="ns3:DLCPolicyLabelClientValue" minOccurs="0"/>
                <xsd:element ref="ns3:DLCPolicyLabelLock" minOccurs="0"/>
                <xsd:element ref="ns3: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946db7-5b91-4dca-a061-2794fba10647" elementFormDefault="qualified">
    <xsd:import namespace="http://schemas.microsoft.com/office/2006/documentManagement/types"/>
    <xsd:import namespace="http://schemas.microsoft.com/office/infopath/2007/PartnerControls"/>
    <xsd:element name="VerbondBewerkercode" ma:index="2" nillable="true" ma:displayName="Bewerkercode" ma:internalName="VerbondBewerkercode">
      <xsd:simpleType>
        <xsd:restriction base="dms:Text">
          <xsd:maxLength value="10"/>
        </xsd:restriction>
      </xsd:simpleType>
    </xsd:element>
    <xsd:element name="VerbondDagtekening" ma:index="3" nillable="true" ma:displayName="Dagtekening" ma:default="[today]" ma:format="DateOnly" ma:internalName="VerbondDagtekening">
      <xsd:simpleType>
        <xsd:restriction base="dms:DateTime"/>
      </xsd:simpleType>
    </xsd:element>
    <xsd:element name="VerbondStatus" ma:index="4" nillable="true" ma:displayName="Status." ma:format="Dropdown" ma:internalName="VerbondStatus">
      <xsd:simpleType>
        <xsd:restriction base="dms:Choice">
          <xsd:enumeration value="-"/>
          <xsd:enumeration value="Concept"/>
          <xsd:enumeration value="Definitief"/>
          <xsd:enumeration value="Draft"/>
          <xsd:enumeration value="Final"/>
        </xsd:restriction>
      </xsd:simpleType>
    </xsd:element>
    <xsd:element name="VerbondClassificatie" ma:index="5" nillable="true" ma:displayName="Classificatie" ma:format="Dropdown" ma:internalName="VerbondClassificatie">
      <xsd:simpleType>
        <xsd:restriction base="dms:Choice">
          <xsd:enumeration value="-"/>
          <xsd:enumeration value="Vertrouwelijk"/>
          <xsd:enumeration value="Geheim"/>
          <xsd:enumeration value="Persoonlijk"/>
          <xsd:enumeration value="Private and Confidential"/>
        </xsd:restriction>
      </xsd:simpleType>
    </xsd:element>
    <xsd:element name="VerbondOnderwerp" ma:index="7" nillable="true" ma:displayName="Onderwerp." ma:internalName="VerbondOnderwerp">
      <xsd:simpleType>
        <xsd:restriction base="dms:Note">
          <xsd:maxLength value="255"/>
        </xsd:restriction>
      </xsd:simpleType>
    </xsd:element>
    <xsd:element name="p857317423614a359f7792c14a99f009" ma:index="9" nillable="true" ma:taxonomy="true" ma:internalName="p857317423614a359f7792c14a99f009" ma:taxonomyFieldName="Thesaurus" ma:displayName="Thesaurus" ma:default="" ma:fieldId="{98573174-2361-4a35-9f77-92c14a99f009}" ma:taxonomyMulti="true" ma:sspId="60fb6c6a-c0d2-4edd-84cb-f070128f5499" ma:termSetId="fa7f8da1-eccc-4042-88af-e2669da3c3e1" ma:anchorId="00000000-0000-0000-0000-000000000000" ma:open="false" ma:isKeyword="false">
      <xsd:complexType>
        <xsd:sequence>
          <xsd:element ref="pc:Terms" minOccurs="0" maxOccurs="1"/>
        </xsd:sequence>
      </xsd:complexType>
    </xsd:element>
    <xsd:element name="_dlc_DocIdPersistId" ma:index="12" nillable="true" ma:displayName="Id blijven behouden" ma:description="Id behouden tijdens toevoegen." ma:hidden="true" ma:internalName="_dlc_DocIdPersistId" ma:readOnly="true">
      <xsd:simpleType>
        <xsd:restriction base="dms:Boolean"/>
      </xsd:simpleType>
    </xsd:element>
    <xsd:element name="VerbondSubonderwerp" ma:index="13" nillable="true" ma:displayName="Subonderwerp" ma:internalName="VerbondSubonderwerp">
      <xsd:simpleType>
        <xsd:restriction base="dms:Note">
          <xsd:maxLength value="255"/>
        </xsd:restriction>
      </xsd:simpleType>
    </xsd:element>
    <xsd:element name="VerbondVoetnoot" ma:index="14" nillable="true" ma:displayName="Voetnoot" ma:internalName="VerbondVoetnoot">
      <xsd:simpleType>
        <xsd:restriction base="dms:Text">
          <xsd:maxLength value="255"/>
        </xsd:restriction>
      </xsd:simpleType>
    </xsd:element>
    <xsd:element name="VerbondRapportageperiode" ma:index="15" nillable="true" ma:displayName="Rapportageperiode" ma:internalName="VerbondRapportageperiode">
      <xsd:simpleType>
        <xsd:restriction base="dms:Text">
          <xsd:maxLength value="255"/>
        </xsd:restriction>
      </xsd:simpleType>
    </xsd:element>
    <xsd:element name="VerbondAuteur" ma:index="16" nillable="true" ma:displayName="Auteur." ma:internalName="VerbondAuteur">
      <xsd:simpleType>
        <xsd:restriction base="dms:Text">
          <xsd:maxLength value="255"/>
        </xsd:restriction>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172fef1-6015-4b38-98d7-982327efe194" elementFormDefault="qualified">
    <xsd:import namespace="http://schemas.microsoft.com/office/2006/documentManagement/types"/>
    <xsd:import namespace="http://schemas.microsoft.com/office/infopath/2007/PartnerControls"/>
    <xsd:element name="DLCPolicyLabelValue" ma:index="24" nillable="true" ma:displayName="Label" ma:description="Hier wordt de huidige waarde van het label opgeslagen." ma:internalName="DLCPolicyLabelValue" ma:readOnly="true">
      <xsd:simpleType>
        <xsd:restriction base="dms:Note">
          <xsd:maxLength value="255"/>
        </xsd:restriction>
      </xsd:simpleType>
    </xsd:element>
    <xsd:element name="DLCPolicyLabelClientValue" ma:index="25" nillable="true" ma:displayName="Labelwaarde van client" ma:description="De laatste labelwaarde die op de client is berekend." ma:hidden="true" ma:internalName="DLCPolicyLabelClientValue" ma:readOnly="false">
      <xsd:simpleType>
        <xsd:restriction base="dms:Note"/>
      </xsd:simpleType>
    </xsd:element>
    <xsd:element name="DLCPolicyLabelLock" ma:index="26" nillable="true" ma:displayName="Label vergrendeld" ma:description="Geeft aan of het label moet worden bijgewerkt als de itemeigenschappen worden gewijzigd." ma:hidden="true" ma:internalName="DLCPolicyLabelLock" ma:readOnly="false">
      <xsd:simpleType>
        <xsd:restriction base="dms:Text">
          <xsd:maxLength value="255"/>
        </xsd:restriction>
      </xsd:simpleType>
    </xsd:element>
    <xsd:element name="TaxKeywordTaxHTField" ma:index="27" nillable="true" ma:taxonomy="true" ma:internalName="TaxKeywordTaxHTField" ma:taxonomyFieldName="TaxKeyword" ma:displayName="Ondernemingstrefwoorden" ma:fieldId="{23f27201-bee3-471e-b2e7-b64fd8b7ca38}" ma:taxonomyMulti="true" ma:sspId="60fb6c6a-c0d2-4edd-84cb-f070128f5499" ma:termSetId="00000000-0000-0000-0000-000000000000" ma:anchorId="00000000-0000-0000-0000-000000000000" ma:open="true" ma:isKeyword="tru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a05ee57-1d55-47ba-b361-2162d0f1b7c1" elementFormDefault="qualified">
    <xsd:import namespace="http://schemas.microsoft.com/office/2006/documentManagement/types"/>
    <xsd:import namespace="http://schemas.microsoft.com/office/infopath/2007/PartnerControls"/>
    <xsd:element name="TaxCatchAll" ma:index="10" nillable="true" ma:displayName="Taxonomy Catch All Column" ma:description="" ma:hidden="true" ma:list="{5aabf6cf-91d1-424a-a41c-8b06f5d4928b}" ma:internalName="TaxCatchAll" ma:showField="CatchAllData" ma:web="9a05ee57-1d55-47ba-b361-2162d0f1b7c1">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description="" ma:hidden="true" ma:list="{5aabf6cf-91d1-424a-a41c-8b06f5d4928b}" ma:internalName="TaxCatchAllLabel" ma:readOnly="true" ma:showField="CatchAllDataLabel" ma:web="9a05ee57-1d55-47ba-b361-2162d0f1b7c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customXsn xmlns="http://schemas.microsoft.com/office/2006/metadata/customXsn">
  <xsnLocation/>
  <cached>True</cached>
  <openByDefault>True</openByDefault>
  <xsnScope/>
</customXsn>
</file>

<file path=customXml/item6.xml><?xml version="1.0" encoding="utf-8"?>
<p:properties xmlns:p="http://schemas.microsoft.com/office/2006/metadata/properties" xmlns:xsi="http://www.w3.org/2001/XMLSchema-instance" xmlns:pc="http://schemas.microsoft.com/office/infopath/2007/PartnerControls">
  <documentManagement>
    <VerbondStatus xmlns="2f946db7-5b91-4dca-a061-2794fba10647" xsi:nil="true"/>
    <VerbondClassificatie xmlns="2f946db7-5b91-4dca-a061-2794fba10647" xsi:nil="true"/>
    <DLCPolicyLabelLock xmlns="a172fef1-6015-4b38-98d7-982327efe194" xsi:nil="true"/>
    <VerbondBewerkercode xmlns="2f946db7-5b91-4dca-a061-2794fba10647">MBLOM</VerbondBewerkercode>
    <p857317423614a359f7792c14a99f009 xmlns="2f946db7-5b91-4dca-a061-2794fba10647">
      <Terms xmlns="http://schemas.microsoft.com/office/infopath/2007/PartnerControls">
        <TermInfo xmlns="http://schemas.microsoft.com/office/infopath/2007/PartnerControls">
          <TermName xmlns="http://schemas.microsoft.com/office/infopath/2007/PartnerControls">Zelfregulering</TermName>
          <TermId xmlns="http://schemas.microsoft.com/office/infopath/2007/PartnerControls">fdd7233a-ee31-4490-8e2c-129efbfe0764</TermId>
        </TermInfo>
      </Terms>
    </p857317423614a359f7792c14a99f009>
    <VerbondAuteur xmlns="2f946db7-5b91-4dca-a061-2794fba10647">Jos Schaffers</VerbondAuteur>
    <VerbondSubonderwerp xmlns="2f946db7-5b91-4dca-a061-2794fba10647" xmlns:xsi="http://www.w3.org/2001/XMLSchema-instance" xsi:nil="true"/>
    <VerbondVoetnoot xmlns="2f946db7-5b91-4dca-a061-2794fba10647" xsi:nil="true"/>
    <TaxKeywordTaxHTField xmlns="a172fef1-6015-4b38-98d7-982327efe194">
      <Terms xmlns="http://schemas.microsoft.com/office/infopath/2007/PartnerControls">
        <TermInfo xmlns="http://schemas.microsoft.com/office/infopath/2007/PartnerControls">
          <TermName xmlns="http://schemas.microsoft.com/office/infopath/2007/PartnerControls">Zelfregulering</TermName>
          <TermId xmlns="http://schemas.microsoft.com/office/infopath/2007/PartnerControls">fdd7233a-ee31-4490-8e2c-129efbfe0764</TermId>
        </TermInfo>
      </Terms>
    </TaxKeywordTaxHTField>
    <DLCPolicyLabelClientValue xmlns="a172fef1-6015-4b38-98d7-982327efe194">2020-876322534-7966</DLCPolicyLabelClientValue>
    <VerbondRapportageperiode xmlns="2f946db7-5b91-4dca-a061-2794fba10647" xmlns:xsi="http://www.w3.org/2001/XMLSchema-instance" xsi:nil="true"/>
    <VerbondDagtekening xmlns="2f946db7-5b91-4dca-a061-2794fba10647">2020-05-14T22:00:00+00:00</VerbondDagtekening>
    <VerbondOnderwerp xmlns="2f946db7-5b91-4dca-a061-2794fba10647">Ethisch Kader</VerbondOnderwerp>
    <DLCPolicyLabelValue xmlns="a172fef1-6015-4b38-98d7-982327efe194">2020-876322534-7966</DLCPolicyLabelValue>
    <_dlc_DocId xmlns="2f946db7-5b91-4dca-a061-2794fba10647">2020-876322534-7966</_dlc_DocId>
    <_dlc_DocIdUrl xmlns="2f946db7-5b91-4dca-a061-2794fba10647">
      <Url>https://verzekeraarsnl.sharepoint.com/sites/1875346/_layouts/15/DocIdRedir.aspx?ID=2020-876322534-7966</Url>
      <Description>2020-876322534-7966</Description>
    </_dlc_DocIdUrl>
    <TaxCatchAll xmlns="9a05ee57-1d55-47ba-b361-2162d0f1b7c1">
      <Value>1385</Value>
      <Value>96</Value>
    </TaxCatchAll>
  </documentManagement>
</p:properties>
</file>

<file path=customXml/item7.xml><?xml version="1.0" encoding="utf-8"?>
<?mso-contentType ?>
<SharedContentType xmlns="Microsoft.SharePoint.Taxonomy.ContentTypeSync" SourceId="60fb6c6a-c0d2-4edd-84cb-f070128f5499" ContentTypeId="0x010100BA1D3F729B6F774A9C4C717B155464890A" PreviousValue="false"/>
</file>

<file path=customXml/itemProps1.xml><?xml version="1.0" encoding="utf-8"?>
<ds:datastoreItem xmlns:ds="http://schemas.openxmlformats.org/officeDocument/2006/customXml" ds:itemID="{256AEA30-2CE7-4C58-A88B-EE5D8BDF92E8}">
  <ds:schemaRefs>
    <ds:schemaRef ds:uri="http://schemas.microsoft.com/sharepoint/v3/contenttype/forms"/>
  </ds:schemaRefs>
</ds:datastoreItem>
</file>

<file path=customXml/itemProps2.xml><?xml version="1.0" encoding="utf-8"?>
<ds:datastoreItem xmlns:ds="http://schemas.openxmlformats.org/officeDocument/2006/customXml" ds:itemID="{5FF6F9D2-1B7E-4703-AA62-63DFC6833F99}">
  <ds:schemaRefs>
    <ds:schemaRef ds:uri="http://schemas.microsoft.com/sharepoint/events"/>
  </ds:schemaRefs>
</ds:datastoreItem>
</file>

<file path=customXml/itemProps3.xml><?xml version="1.0" encoding="utf-8"?>
<ds:datastoreItem xmlns:ds="http://schemas.openxmlformats.org/officeDocument/2006/customXml" ds:itemID="{A37EAB6B-F1A7-4610-9328-DEFA01893175}">
  <ds:schemaRefs>
    <ds:schemaRef ds:uri="office.server.policy"/>
  </ds:schemaRefs>
</ds:datastoreItem>
</file>

<file path=customXml/itemProps4.xml><?xml version="1.0" encoding="utf-8"?>
<ds:datastoreItem xmlns:ds="http://schemas.openxmlformats.org/officeDocument/2006/customXml" ds:itemID="{B8373269-DEE0-4962-9391-E1E77B24C7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946db7-5b91-4dca-a061-2794fba10647"/>
    <ds:schemaRef ds:uri="a172fef1-6015-4b38-98d7-982327efe194"/>
    <ds:schemaRef ds:uri="9a05ee57-1d55-47ba-b361-2162d0f1b7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A115D396-561F-4CE2-A989-AAC9831436DB}">
  <ds:schemaRefs>
    <ds:schemaRef ds:uri="http://schemas.microsoft.com/office/2006/metadata/customXsn"/>
  </ds:schemaRefs>
</ds:datastoreItem>
</file>

<file path=customXml/itemProps6.xml><?xml version="1.0" encoding="utf-8"?>
<ds:datastoreItem xmlns:ds="http://schemas.openxmlformats.org/officeDocument/2006/customXml" ds:itemID="{4294B556-882A-4920-B46F-FC89C40256E2}">
  <ds:schemaRefs>
    <ds:schemaRef ds:uri="a172fef1-6015-4b38-98d7-982327efe194"/>
    <ds:schemaRef ds:uri="http://purl.org/dc/elements/1.1/"/>
    <ds:schemaRef ds:uri="http://schemas.microsoft.com/office/2006/metadata/properties"/>
    <ds:schemaRef ds:uri="2f946db7-5b91-4dca-a061-2794fba10647"/>
    <ds:schemaRef ds:uri="9a05ee57-1d55-47ba-b361-2162d0f1b7c1"/>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7.xml><?xml version="1.0" encoding="utf-8"?>
<ds:datastoreItem xmlns:ds="http://schemas.openxmlformats.org/officeDocument/2006/customXml" ds:itemID="{7F46773B-FD03-4902-BDBF-701AF96F4B73}">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6</Pages>
  <Words>1256</Words>
  <Characters>6910</Characters>
  <Application>Microsoft Office Word</Application>
  <DocSecurity>4</DocSecurity>
  <Lines>57</Lines>
  <Paragraphs>16</Paragraphs>
  <ScaleCrop>false</ScaleCrop>
  <HeadingPairs>
    <vt:vector size="2" baseType="variant">
      <vt:variant>
        <vt:lpstr>Titel</vt:lpstr>
      </vt:variant>
      <vt:variant>
        <vt:i4>1</vt:i4>
      </vt:variant>
    </vt:vector>
  </HeadingPairs>
  <TitlesOfParts>
    <vt:vector size="1" baseType="lpstr">
      <vt:lpstr/>
    </vt:vector>
  </TitlesOfParts>
  <Company>Verbond van Verzekeraars</Company>
  <LinksUpToDate>false</LinksUpToDate>
  <CharactersWithSpaces>8150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Jorissen-Blommaert, Riet</dc:creator>
  <cp:keywords>Zelfregulering ;</cp:keywords>
  <dc:description/>
  <cp:lastModifiedBy>Rest, Barbara van der</cp:lastModifiedBy>
  <cp:revision>2</cp:revision>
  <dcterms:created xsi:type="dcterms:W3CDTF">2020-06-24T09:41:00Z</dcterms:created>
  <dcterms:modified xsi:type="dcterms:W3CDTF">2020-06-24T09:41:00Z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0x010100BA1D3F729B6F774A9C4C717B155464890A00761EDDE48162A7428B52EAC65A09D757</vt:lpwstr>
  </property>
  <property fmtid="{D5CDD505-2E9C-101B-9397-08002B2CF9AE}" pid="3" name="AuthorIds_UIVersion_512">
    <vt:lpwstr>15</vt:lpwstr>
  </property>
  <property fmtid="{D5CDD505-2E9C-101B-9397-08002B2CF9AE}" pid="4" name="TaxKeyword">
    <vt:lpwstr>96;#Zelfregulering|fdd7233a-ee31-4490-8e2c-129efbfe0764</vt:lpwstr>
  </property>
  <property fmtid="{D5CDD505-2E9C-101B-9397-08002B2CF9AE}" pid="5" name="Thesaurus">
    <vt:lpwstr>1385;#Zelfregulering|fdd7233a-ee31-4490-8e2c-129efbfe0764</vt:lpwstr>
  </property>
  <property fmtid="{D5CDD505-2E9C-101B-9397-08002B2CF9AE}" pid="6" name="_dlc_DocIdItemGuid">
    <vt:lpwstr>6643d526-0b56-48d3-99cd-e22b5269c576</vt:lpwstr>
  </property>
  <property fmtid="{D5CDD505-2E9C-101B-9397-08002B2CF9AE}" pid="7" name="SharedWithUsers">
    <vt:lpwstr>20;#Schaffers, Jos;#24;#Swienink, Patricia;#71;#Timmermans, Matthijs</vt:lpwstr>
  </property>
</Properties>
</file>